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63" r:id="rId3"/>
    <p:sldId id="275" r:id="rId4"/>
    <p:sldId id="261" r:id="rId5"/>
    <p:sldId id="262" r:id="rId6"/>
    <p:sldId id="264" r:id="rId7"/>
    <p:sldId id="265" r:id="rId8"/>
    <p:sldId id="266" r:id="rId9"/>
    <p:sldId id="267" r:id="rId10"/>
    <p:sldId id="309" r:id="rId11"/>
    <p:sldId id="268" r:id="rId12"/>
    <p:sldId id="270" r:id="rId13"/>
    <p:sldId id="269" r:id="rId14"/>
    <p:sldId id="271" r:id="rId15"/>
    <p:sldId id="274" r:id="rId16"/>
    <p:sldId id="310" r:id="rId17"/>
    <p:sldId id="272" r:id="rId18"/>
    <p:sldId id="273" r:id="rId19"/>
    <p:sldId id="291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60"/>
  </p:normalViewPr>
  <p:slideViewPr>
    <p:cSldViewPr snapToGrid="0">
      <p:cViewPr varScale="1">
        <p:scale>
          <a:sx n="74" d="100"/>
          <a:sy n="74" d="100"/>
        </p:scale>
        <p:origin x="1248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ADF7B4-F05D-7D47-88C8-C6C4F81CE66B}" type="datetimeFigureOut">
              <a:rPr lang="en-US" smtClean="0"/>
              <a:t>1/23/2017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2089C5-E5AD-C14A-BEB4-E4108A775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709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7D1EF-3C66-4782-BC0D-0B9E77835F9E}" type="datetimeFigureOut">
              <a:rPr lang="en-US" smtClean="0"/>
              <a:t>1/23/2017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D1211D-C260-4636-A838-65E865F64E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0025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3941" eaLnBrk="0" hangingPunct="0">
              <a:defRPr kumimoji="1" sz="23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02756" indent="-270291" defTabSz="873941" eaLnBrk="0" hangingPunct="0">
              <a:defRPr kumimoji="1"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81164" indent="-216233" defTabSz="873941" eaLnBrk="0" hangingPunct="0">
              <a:defRPr kumimoji="1"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13629" indent="-216233" defTabSz="873941" eaLnBrk="0" hangingPunct="0">
              <a:defRPr kumimoji="1"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46095" indent="-216233" defTabSz="873941" eaLnBrk="0" hangingPunct="0">
              <a:defRPr kumimoji="1"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78560" indent="-216233" algn="ctr" defTabSz="873941" eaLnBrk="0" fontAlgn="base" hangingPunct="0">
              <a:spcBef>
                <a:spcPct val="0"/>
              </a:spcBef>
              <a:spcAft>
                <a:spcPct val="0"/>
              </a:spcAft>
              <a:defRPr kumimoji="1"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11026" indent="-216233" algn="ctr" defTabSz="873941" eaLnBrk="0" fontAlgn="base" hangingPunct="0">
              <a:spcBef>
                <a:spcPct val="0"/>
              </a:spcBef>
              <a:spcAft>
                <a:spcPct val="0"/>
              </a:spcAft>
              <a:defRPr kumimoji="1"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243491" indent="-216233" algn="ctr" defTabSz="873941" eaLnBrk="0" fontAlgn="base" hangingPunct="0">
              <a:spcBef>
                <a:spcPct val="0"/>
              </a:spcBef>
              <a:spcAft>
                <a:spcPct val="0"/>
              </a:spcAft>
              <a:defRPr kumimoji="1"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675957" indent="-216233" algn="ctr" defTabSz="873941" eaLnBrk="0" fontAlgn="base" hangingPunct="0">
              <a:spcBef>
                <a:spcPct val="0"/>
              </a:spcBef>
              <a:spcAft>
                <a:spcPct val="0"/>
              </a:spcAft>
              <a:defRPr kumimoji="1"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6F3C4039-AD9E-9943-8457-2CAB656CE956}" type="slidenum">
              <a:rPr kumimoji="0" lang="en-US" sz="1100" b="0">
                <a:latin typeface="Times New Roman" charset="0"/>
              </a:rPr>
              <a:pPr eaLnBrk="1" hangingPunct="1">
                <a:defRPr/>
              </a:pPr>
              <a:t>24</a:t>
            </a:fld>
            <a:endParaRPr kumimoji="0" lang="en-US" sz="1100" b="0">
              <a:latin typeface="Times New Roman" charset="0"/>
            </a:endParaRPr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294" y="4342191"/>
            <a:ext cx="5027414" cy="4115405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881" tIns="45441" rIns="90881" bIns="45441"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137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73941" eaLnBrk="0" hangingPunct="0">
              <a:defRPr kumimoji="1" sz="23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02756" indent="-270291" defTabSz="873941" eaLnBrk="0" hangingPunct="0">
              <a:defRPr kumimoji="1"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81164" indent="-216233" defTabSz="873941" eaLnBrk="0" hangingPunct="0">
              <a:defRPr kumimoji="1"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13629" indent="-216233" defTabSz="873941" eaLnBrk="0" hangingPunct="0">
              <a:defRPr kumimoji="1"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46095" indent="-216233" defTabSz="873941" eaLnBrk="0" hangingPunct="0">
              <a:defRPr kumimoji="1"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78560" indent="-216233" algn="ctr" defTabSz="873941" eaLnBrk="0" fontAlgn="base" hangingPunct="0">
              <a:spcBef>
                <a:spcPct val="0"/>
              </a:spcBef>
              <a:spcAft>
                <a:spcPct val="0"/>
              </a:spcAft>
              <a:defRPr kumimoji="1"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11026" indent="-216233" algn="ctr" defTabSz="873941" eaLnBrk="0" fontAlgn="base" hangingPunct="0">
              <a:spcBef>
                <a:spcPct val="0"/>
              </a:spcBef>
              <a:spcAft>
                <a:spcPct val="0"/>
              </a:spcAft>
              <a:defRPr kumimoji="1"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243491" indent="-216233" algn="ctr" defTabSz="873941" eaLnBrk="0" fontAlgn="base" hangingPunct="0">
              <a:spcBef>
                <a:spcPct val="0"/>
              </a:spcBef>
              <a:spcAft>
                <a:spcPct val="0"/>
              </a:spcAft>
              <a:defRPr kumimoji="1"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675957" indent="-216233" algn="ctr" defTabSz="873941" eaLnBrk="0" fontAlgn="base" hangingPunct="0">
              <a:spcBef>
                <a:spcPct val="0"/>
              </a:spcBef>
              <a:spcAft>
                <a:spcPct val="0"/>
              </a:spcAft>
              <a:defRPr kumimoji="1" sz="23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BAFF8BEB-BF77-E94F-8393-A9690DD8217C}" type="slidenum">
              <a:rPr kumimoji="0" lang="en-US" sz="1100" b="0">
                <a:latin typeface="Times New Roman" charset="0"/>
              </a:rPr>
              <a:pPr eaLnBrk="1" hangingPunct="1">
                <a:defRPr/>
              </a:pPr>
              <a:t>27</a:t>
            </a:fld>
            <a:endParaRPr kumimoji="0" lang="en-US" sz="1100" b="0">
              <a:latin typeface="Times New Roman" charset="0"/>
            </a:endParaRPr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294" y="4343704"/>
            <a:ext cx="5027414" cy="4113892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CA"/>
              <a:t>You all know what public networks look like. There is the access network, the metropolitan network, and the long haul networks. We are mostly focused on long-haul networks: Composed of very long fibre routes on which fibre cuts can be quite frequent. Also, the amount of traffic carried by these fibres is very high and therefore survivable is a big concern.</a:t>
            </a:r>
          </a:p>
        </p:txBody>
      </p:sp>
    </p:spTree>
    <p:extLst>
      <p:ext uri="{BB962C8B-B14F-4D97-AF65-F5344CB8AC3E}">
        <p14:creationId xmlns:p14="http://schemas.microsoft.com/office/powerpoint/2010/main" val="3563942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sosceles Triangle 13"/>
          <p:cNvSpPr/>
          <p:nvPr userDrawn="1"/>
        </p:nvSpPr>
        <p:spPr>
          <a:xfrm>
            <a:off x="0" y="5460212"/>
            <a:ext cx="981994" cy="877300"/>
          </a:xfrm>
          <a:prstGeom prst="triangl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589194" y="5460212"/>
            <a:ext cx="798689" cy="8773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gular Pentagon 15"/>
          <p:cNvSpPr/>
          <p:nvPr userDrawn="1"/>
        </p:nvSpPr>
        <p:spPr>
          <a:xfrm>
            <a:off x="942708" y="5434024"/>
            <a:ext cx="837973" cy="903488"/>
          </a:xfrm>
          <a:prstGeom prst="pentagon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/>
          <p:cNvSpPr/>
          <p:nvPr userDrawn="1"/>
        </p:nvSpPr>
        <p:spPr>
          <a:xfrm>
            <a:off x="1309323" y="5486400"/>
            <a:ext cx="916527" cy="86420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0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9ACD7-D2C2-DB4A-8351-F50A209A4A4E}" type="datetime1">
              <a:rPr lang="en-US" smtClean="0"/>
              <a:t>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72CEA-8E51-C844-B3DC-955DFFC6A49A}" type="datetime1">
              <a:rPr lang="en-US" smtClean="0"/>
              <a:t>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8"/>
            <a:ext cx="5800725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D1873-0448-364B-8B52-EDE7BAFEBF6E}" type="datetime1">
              <a:rPr lang="en-US" smtClean="0"/>
              <a:t>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772400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FD3BF8-1733-D046-A149-F68E4CFFE222}" type="datetime1">
              <a:rPr lang="en-US" smtClean="0"/>
              <a:t>1/23/2017</a:t>
            </a:fld>
            <a:endParaRPr lang="en-US"/>
          </a:p>
        </p:txBody>
      </p:sp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6553200" y="6477000"/>
            <a:ext cx="25146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202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342900" indent="-342900">
              <a:buFont typeface="Arial"/>
              <a:buChar char="•"/>
              <a:defRPr sz="3200"/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FF0C3-4E7F-AE44-AD17-5B4EE4DAAABA}" type="datetime1">
              <a:rPr lang="en-US" smtClean="0"/>
              <a:t>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sosceles Triangle 9"/>
          <p:cNvSpPr/>
          <p:nvPr userDrawn="1"/>
        </p:nvSpPr>
        <p:spPr>
          <a:xfrm>
            <a:off x="0" y="5460628"/>
            <a:ext cx="981994" cy="877300"/>
          </a:xfrm>
          <a:prstGeom prst="triangl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589194" y="5460628"/>
            <a:ext cx="798689" cy="8773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gular Pentagon 11"/>
          <p:cNvSpPr/>
          <p:nvPr userDrawn="1"/>
        </p:nvSpPr>
        <p:spPr>
          <a:xfrm>
            <a:off x="942708" y="5434440"/>
            <a:ext cx="837973" cy="903488"/>
          </a:xfrm>
          <a:prstGeom prst="pentagon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/>
          <p:cNvSpPr/>
          <p:nvPr userDrawn="1"/>
        </p:nvSpPr>
        <p:spPr>
          <a:xfrm>
            <a:off x="1309323" y="5486816"/>
            <a:ext cx="916527" cy="86420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1584F-C708-D648-B836-5B4F653FA0EC}" type="datetime1">
              <a:rPr lang="en-US" smtClean="0"/>
              <a:t>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8192-50DF-D841-93F5-89ECC1445E41}" type="datetime1">
              <a:rPr lang="en-US" smtClean="0"/>
              <a:t>1/23/2017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3CE3F-83AA-8C41-9255-9BE6D09288CD}" type="datetime1">
              <a:rPr lang="en-US" smtClean="0"/>
              <a:t>1/23/2017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1BE95-9D6A-FA42-B12A-535DA069B12B}" type="datetime1">
              <a:rPr lang="en-US" smtClean="0"/>
              <a:t>1/23/2017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sosceles Triangle 9"/>
          <p:cNvSpPr/>
          <p:nvPr userDrawn="1"/>
        </p:nvSpPr>
        <p:spPr>
          <a:xfrm>
            <a:off x="0" y="5460628"/>
            <a:ext cx="981994" cy="877300"/>
          </a:xfrm>
          <a:prstGeom prst="triangl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589194" y="5460628"/>
            <a:ext cx="798689" cy="8773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gular Pentagon 11"/>
          <p:cNvSpPr/>
          <p:nvPr userDrawn="1"/>
        </p:nvSpPr>
        <p:spPr>
          <a:xfrm>
            <a:off x="942708" y="5434440"/>
            <a:ext cx="837973" cy="903488"/>
          </a:xfrm>
          <a:prstGeom prst="pentagon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/>
          <p:cNvSpPr/>
          <p:nvPr userDrawn="1"/>
        </p:nvSpPr>
        <p:spPr>
          <a:xfrm>
            <a:off x="1309323" y="5486816"/>
            <a:ext cx="916527" cy="86420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5E350-340B-204A-993E-4B74DFA8ED72}" type="datetime1">
              <a:rPr lang="en-US" smtClean="0"/>
              <a:t>1/23/2017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E2854F2C-F623-9E4E-A1E5-E7F2D24D84E2}" type="datetime1">
              <a:rPr lang="en-US" smtClean="0"/>
              <a:t>1/23/2017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4948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3"/>
            <a:ext cx="7584948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D66CC-6C28-2E4F-8488-35E82B753962}" type="datetime1">
              <a:rPr lang="en-US" smtClean="0"/>
              <a:t>1/23/2017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sosceles Triangle 7"/>
          <p:cNvSpPr/>
          <p:nvPr/>
        </p:nvSpPr>
        <p:spPr>
          <a:xfrm>
            <a:off x="0" y="5460212"/>
            <a:ext cx="981994" cy="877300"/>
          </a:xfrm>
          <a:prstGeom prst="triangl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89194" y="5460212"/>
            <a:ext cx="798689" cy="8773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5734"/>
            <a:ext cx="75438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F1BA988-E7A5-B144-AF46-11581B1002A1}" type="datetime1">
              <a:rPr lang="en-US" smtClean="0"/>
              <a:t>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gular Pentagon 10"/>
          <p:cNvSpPr/>
          <p:nvPr/>
        </p:nvSpPr>
        <p:spPr>
          <a:xfrm>
            <a:off x="942708" y="5434024"/>
            <a:ext cx="837973" cy="903488"/>
          </a:xfrm>
          <a:prstGeom prst="pentagon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/>
          <p:cNvSpPr/>
          <p:nvPr/>
        </p:nvSpPr>
        <p:spPr>
          <a:xfrm>
            <a:off x="1309323" y="5486400"/>
            <a:ext cx="916527" cy="86420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34316"/>
            <a:ext cx="9144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United_States_Postal_Servic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1b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Networking: The Big Picture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Alice wants to send a greeting card to her grandmother. How does this work? </a:t>
            </a:r>
          </a:p>
          <a:p>
            <a:r>
              <a:rPr lang="en-US" dirty="0" smtClean="0"/>
              <a:t>Alice wants to call Bob using (gasp!) the landline. How does this work?</a:t>
            </a:r>
          </a:p>
          <a:p>
            <a:r>
              <a:rPr lang="en-US" dirty="0" smtClean="0"/>
              <a:t>Alice wants to browse </a:t>
            </a:r>
            <a:r>
              <a:rPr lang="en-US" dirty="0" err="1" smtClean="0"/>
              <a:t>Amazon.com</a:t>
            </a:r>
            <a:r>
              <a:rPr lang="en-US" dirty="0" smtClean="0"/>
              <a:t> to buy a book. What needs to happen to make this work?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96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Voice Call on Land-line (1)</a:t>
            </a:r>
            <a:endParaRPr lang="en-US" dirty="0"/>
          </a:p>
        </p:txBody>
      </p:sp>
      <p:pic>
        <p:nvPicPr>
          <p:cNvPr id="5" name="Picture 26" descr="pe01732_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3903" y="3228446"/>
            <a:ext cx="885825" cy="895350"/>
          </a:xfrm>
          <a:prstGeom prst="rect">
            <a:avLst/>
          </a:prstGeom>
          <a:noFill/>
        </p:spPr>
      </p:pic>
      <p:sp>
        <p:nvSpPr>
          <p:cNvPr id="7" name="Right Arrow 6"/>
          <p:cNvSpPr/>
          <p:nvPr/>
        </p:nvSpPr>
        <p:spPr>
          <a:xfrm>
            <a:off x="2446945" y="2213667"/>
            <a:ext cx="2260511" cy="24466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11988" y="1899093"/>
            <a:ext cx="2557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Looks up her contacts for</a:t>
            </a:r>
          </a:p>
          <a:p>
            <a:endParaRPr lang="en-US" dirty="0" smtClean="0"/>
          </a:p>
          <a:p>
            <a:r>
              <a:rPr lang="en-US" dirty="0" smtClean="0"/>
              <a:t>Mom’s phone number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2471172" y="3484551"/>
            <a:ext cx="2260511" cy="24466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389608" y="3169983"/>
            <a:ext cx="20862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Lifts the phone, gets </a:t>
            </a:r>
          </a:p>
          <a:p>
            <a:endParaRPr lang="en-US" dirty="0"/>
          </a:p>
          <a:p>
            <a:r>
              <a:rPr lang="en-US" dirty="0" smtClean="0"/>
              <a:t>dial-tone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2495399" y="4638927"/>
            <a:ext cx="2260511" cy="24466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413835" y="4324359"/>
            <a:ext cx="24474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Dials the phone number</a:t>
            </a:r>
          </a:p>
          <a:p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her mom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2528981" y="5785804"/>
            <a:ext cx="2260511" cy="24466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Callout 15"/>
          <p:cNvSpPr/>
          <p:nvPr/>
        </p:nvSpPr>
        <p:spPr>
          <a:xfrm>
            <a:off x="6349584" y="3079285"/>
            <a:ext cx="2527853" cy="850698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Dial-tone indicates phone is working</a:t>
            </a:r>
            <a:endParaRPr lang="en-US" dirty="0"/>
          </a:p>
        </p:txBody>
      </p:sp>
      <p:sp>
        <p:nvSpPr>
          <p:cNvPr id="17" name="Oval Callout 16"/>
          <p:cNvSpPr/>
          <p:nvPr/>
        </p:nvSpPr>
        <p:spPr>
          <a:xfrm>
            <a:off x="6382181" y="1865776"/>
            <a:ext cx="2527853" cy="850698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“Address” here is the phone number</a:t>
            </a:r>
            <a:endParaRPr lang="en-US" dirty="0"/>
          </a:p>
        </p:txBody>
      </p:sp>
      <p:sp>
        <p:nvSpPr>
          <p:cNvPr id="18" name="Oval Callout 17"/>
          <p:cNvSpPr/>
          <p:nvPr/>
        </p:nvSpPr>
        <p:spPr>
          <a:xfrm>
            <a:off x="6442082" y="4274089"/>
            <a:ext cx="2527853" cy="850698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Dialing the number tells the “network” who should be reached</a:t>
            </a:r>
            <a:endParaRPr lang="en-US" sz="1400" dirty="0"/>
          </a:p>
        </p:txBody>
      </p:sp>
      <p:sp>
        <p:nvSpPr>
          <p:cNvPr id="19" name="Oval Callout 18"/>
          <p:cNvSpPr/>
          <p:nvPr/>
        </p:nvSpPr>
        <p:spPr>
          <a:xfrm>
            <a:off x="6474679" y="5301150"/>
            <a:ext cx="2527853" cy="850698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“Ring” </a:t>
            </a:r>
            <a:r>
              <a:rPr lang="en-US" sz="1400" dirty="0" err="1" smtClean="0"/>
              <a:t>tell’s</a:t>
            </a:r>
            <a:r>
              <a:rPr lang="en-US" sz="1400" dirty="0" smtClean="0"/>
              <a:t> Alice that her Mom’s phone may be ringing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1018329" y="2791726"/>
            <a:ext cx="63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Alice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447417" y="5507185"/>
            <a:ext cx="2351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Hears the phone “ring”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159" y="3291660"/>
            <a:ext cx="1184112" cy="77978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5706" y="1983424"/>
            <a:ext cx="788831" cy="78883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7786" y="4222536"/>
            <a:ext cx="907554" cy="1029921"/>
          </a:xfrm>
          <a:prstGeom prst="rect">
            <a:avLst/>
          </a:prstGeom>
        </p:spPr>
      </p:pic>
      <p:sp>
        <p:nvSpPr>
          <p:cNvPr id="25" name="Explosion 1 24"/>
          <p:cNvSpPr/>
          <p:nvPr/>
        </p:nvSpPr>
        <p:spPr>
          <a:xfrm>
            <a:off x="5079667" y="5427690"/>
            <a:ext cx="1186055" cy="838716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Rring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28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Source: http</a:t>
            </a:r>
            <a:r>
              <a:rPr lang="en-US" sz="1200" dirty="0"/>
              <a:t>://</a:t>
            </a:r>
            <a:r>
              <a:rPr lang="en-US" sz="1200" dirty="0" err="1"/>
              <a:t>madebyjoel.com</a:t>
            </a:r>
            <a:r>
              <a:rPr lang="en-US" sz="1200" dirty="0"/>
              <a:t>/</a:t>
            </a:r>
            <a:r>
              <a:rPr lang="en-US" sz="1200" dirty="0" err="1"/>
              <a:t>wp</a:t>
            </a:r>
            <a:r>
              <a:rPr lang="en-US" sz="1200" dirty="0"/>
              <a:t>-content/uploads/2010/04/Made-by-Joel-Tin-Can-Phones-2.jpg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700"/>
            <a:ext cx="9144000" cy="606933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13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Voice-Call on Land-line (2) (simplified)</a:t>
            </a:r>
            <a:endParaRPr lang="en-US" dirty="0"/>
          </a:p>
        </p:txBody>
      </p:sp>
      <p:pic>
        <p:nvPicPr>
          <p:cNvPr id="5" name="Picture 4" descr="PSTN_Components.em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" y="1871231"/>
            <a:ext cx="7315200" cy="3948817"/>
          </a:xfrm>
          <a:prstGeom prst="rect">
            <a:avLst/>
          </a:prstGeom>
        </p:spPr>
      </p:pic>
      <p:pic>
        <p:nvPicPr>
          <p:cNvPr id="6" name="Picture 26" descr="pe01732_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5082" y="4570384"/>
            <a:ext cx="885825" cy="89535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299508" y="4133664"/>
            <a:ext cx="63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Alice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809032" y="5811103"/>
            <a:ext cx="4911943" cy="40737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Dedicated line to Alice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71352" y="1881120"/>
            <a:ext cx="257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Inter-exchange Carrier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Slide modified from those provided by the author of the textbook</a:t>
            </a:r>
            <a:endParaRPr lang="en-US" sz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7499697" y="4493121"/>
            <a:ext cx="1473583" cy="162950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 dedicated “circuit” is set up from the IXC to Alice’s Mom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914943" y="4250125"/>
            <a:ext cx="179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 Central Office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82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Voice Call on Landline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The “trunk” from the central office to the Inter-exchange Carrier “multiplexes” many voice calls</a:t>
            </a:r>
          </a:p>
          <a:p>
            <a:pPr lvl="1"/>
            <a:r>
              <a:rPr lang="en-US" dirty="0" smtClean="0"/>
              <a:t>Compare with many pieces of mail and packages to the same state being flown over a plane</a:t>
            </a:r>
          </a:p>
          <a:p>
            <a:r>
              <a:rPr lang="en-US" dirty="0" smtClean="0"/>
              <a:t>“Resources” are dedicated to a voice call</a:t>
            </a:r>
          </a:p>
          <a:p>
            <a:pPr lvl="1"/>
            <a:r>
              <a:rPr lang="en-US" dirty="0" smtClean="0"/>
              <a:t>It appears as if there is an exclusive “wire” between Alice’s phone and her grandmother’s phone</a:t>
            </a:r>
          </a:p>
          <a:p>
            <a:pPr lvl="1"/>
            <a:r>
              <a:rPr lang="en-US" dirty="0" smtClean="0"/>
              <a:t>The “wire” is created by “switches” in the phone network using the phone number</a:t>
            </a:r>
          </a:p>
          <a:p>
            <a:pPr lvl="2"/>
            <a:r>
              <a:rPr lang="en-US" dirty="0" smtClean="0"/>
              <a:t>It takes time to set up the call</a:t>
            </a:r>
          </a:p>
          <a:p>
            <a:pPr lvl="1"/>
            <a:r>
              <a:rPr lang="en-US" dirty="0" smtClean="0"/>
              <a:t>Such a connection is called “Circuit Switched”</a:t>
            </a:r>
          </a:p>
          <a:p>
            <a:pPr lvl="2"/>
            <a:r>
              <a:rPr lang="en-US" dirty="0" smtClean="0"/>
              <a:t>We will revisit “switching” later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90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Circuit switched voice call (simplified)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03" y="4813323"/>
            <a:ext cx="532640" cy="3507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19" y="4019172"/>
            <a:ext cx="532640" cy="3507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7646" y="4373297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…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36286" y="4202183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…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1042309" y="4229518"/>
            <a:ext cx="862585" cy="6350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Central</a:t>
            </a:r>
          </a:p>
          <a:p>
            <a:pPr algn="ctr"/>
            <a:r>
              <a:rPr lang="en-US" dirty="0" smtClean="0"/>
              <a:t>Office</a:t>
            </a:r>
            <a:endParaRPr lang="en-US" dirty="0"/>
          </a:p>
        </p:txBody>
      </p:sp>
      <p:cxnSp>
        <p:nvCxnSpPr>
          <p:cNvPr id="11" name="Straight Connector 10"/>
          <p:cNvCxnSpPr>
            <a:stCxn id="6" idx="3"/>
            <a:endCxn id="9" idx="1"/>
          </p:cNvCxnSpPr>
          <p:nvPr/>
        </p:nvCxnSpPr>
        <p:spPr>
          <a:xfrm>
            <a:off x="651059" y="4194554"/>
            <a:ext cx="391250" cy="3524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5" idx="3"/>
            <a:endCxn id="9" idx="1"/>
          </p:cNvCxnSpPr>
          <p:nvPr/>
        </p:nvCxnSpPr>
        <p:spPr>
          <a:xfrm flipV="1">
            <a:off x="630443" y="4547032"/>
            <a:ext cx="411866" cy="4416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9" idx="1"/>
            <a:endCxn id="8" idx="3"/>
          </p:cNvCxnSpPr>
          <p:nvPr/>
        </p:nvCxnSpPr>
        <p:spPr>
          <a:xfrm flipH="1" flipV="1">
            <a:off x="633450" y="4433016"/>
            <a:ext cx="408859" cy="1140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9" idx="1"/>
            <a:endCxn id="7" idx="3"/>
          </p:cNvCxnSpPr>
          <p:nvPr/>
        </p:nvCxnSpPr>
        <p:spPr>
          <a:xfrm flipH="1">
            <a:off x="624810" y="4547032"/>
            <a:ext cx="417499" cy="570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26" descr="pe01732_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994335"/>
            <a:ext cx="885825" cy="89535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0" y="1689413"/>
            <a:ext cx="63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Alice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26985" y="3207715"/>
            <a:ext cx="862585" cy="6350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Central</a:t>
            </a:r>
          </a:p>
          <a:p>
            <a:pPr algn="ctr"/>
            <a:r>
              <a:rPr lang="en-US" dirty="0" smtClean="0"/>
              <a:t>Office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2228363" y="3618453"/>
            <a:ext cx="1569426" cy="76682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Tandem</a:t>
            </a:r>
          </a:p>
          <a:p>
            <a:pPr algn="ctr"/>
            <a:r>
              <a:rPr lang="en-US" dirty="0" smtClean="0"/>
              <a:t>Office</a:t>
            </a:r>
            <a:endParaRPr lang="en-US" dirty="0"/>
          </a:p>
        </p:txBody>
      </p:sp>
      <p:cxnSp>
        <p:nvCxnSpPr>
          <p:cNvPr id="23" name="Straight Connector 22"/>
          <p:cNvCxnSpPr>
            <a:stCxn id="20" idx="3"/>
            <a:endCxn id="21" idx="1"/>
          </p:cNvCxnSpPr>
          <p:nvPr/>
        </p:nvCxnSpPr>
        <p:spPr>
          <a:xfrm>
            <a:off x="1889570" y="3525229"/>
            <a:ext cx="568630" cy="2055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" idx="3"/>
            <a:endCxn id="21" idx="3"/>
          </p:cNvCxnSpPr>
          <p:nvPr/>
        </p:nvCxnSpPr>
        <p:spPr>
          <a:xfrm flipV="1">
            <a:off x="1904894" y="4272980"/>
            <a:ext cx="553306" cy="2740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503911" y="2695866"/>
            <a:ext cx="1102192" cy="55115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IXC – A’s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POP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36507" y="4753349"/>
            <a:ext cx="1102192" cy="55115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IXC – B’s POP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" name="Straight Connector 28"/>
          <p:cNvCxnSpPr>
            <a:stCxn id="26" idx="2"/>
            <a:endCxn id="21" idx="0"/>
          </p:cNvCxnSpPr>
          <p:nvPr/>
        </p:nvCxnSpPr>
        <p:spPr>
          <a:xfrm flipH="1">
            <a:off x="3013076" y="3247022"/>
            <a:ext cx="41931" cy="3714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7" idx="0"/>
            <a:endCxn id="21" idx="4"/>
          </p:cNvCxnSpPr>
          <p:nvPr/>
        </p:nvCxnSpPr>
        <p:spPr>
          <a:xfrm flipH="1" flipV="1">
            <a:off x="3013076" y="4385279"/>
            <a:ext cx="74527" cy="3680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loud 31"/>
          <p:cNvSpPr/>
          <p:nvPr/>
        </p:nvSpPr>
        <p:spPr>
          <a:xfrm>
            <a:off x="4109278" y="1869132"/>
            <a:ext cx="1713190" cy="886643"/>
          </a:xfrm>
          <a:prstGeom prst="clou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IXC-A’s Network</a:t>
            </a:r>
            <a:endParaRPr lang="en-US" dirty="0"/>
          </a:p>
        </p:txBody>
      </p:sp>
      <p:sp>
        <p:nvSpPr>
          <p:cNvPr id="33" name="Cloud 32"/>
          <p:cNvSpPr/>
          <p:nvPr/>
        </p:nvSpPr>
        <p:spPr>
          <a:xfrm>
            <a:off x="4249697" y="4957037"/>
            <a:ext cx="1713190" cy="886643"/>
          </a:xfrm>
          <a:prstGeom prst="clou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IXC-B’s Network</a:t>
            </a:r>
            <a:endParaRPr lang="en-US" dirty="0"/>
          </a:p>
        </p:txBody>
      </p:sp>
      <p:cxnSp>
        <p:nvCxnSpPr>
          <p:cNvPr id="35" name="Straight Connector 34"/>
          <p:cNvCxnSpPr>
            <a:endCxn id="32" idx="2"/>
          </p:cNvCxnSpPr>
          <p:nvPr/>
        </p:nvCxnSpPr>
        <p:spPr>
          <a:xfrm flipV="1">
            <a:off x="3606103" y="2312454"/>
            <a:ext cx="508489" cy="6230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7" idx="3"/>
            <a:endCxn id="33" idx="2"/>
          </p:cNvCxnSpPr>
          <p:nvPr/>
        </p:nvCxnSpPr>
        <p:spPr>
          <a:xfrm>
            <a:off x="3638699" y="5028927"/>
            <a:ext cx="616312" cy="3714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5974867" y="3447348"/>
            <a:ext cx="1569426" cy="76682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Tandem</a:t>
            </a:r>
          </a:p>
          <a:p>
            <a:pPr algn="ctr"/>
            <a:r>
              <a:rPr lang="en-US" dirty="0" smtClean="0"/>
              <a:t>Office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6250415" y="2524761"/>
            <a:ext cx="1102192" cy="55115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IXC – A’s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POP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283011" y="4582244"/>
            <a:ext cx="1102192" cy="55115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IXC – B’s POP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>
            <a:stCxn id="39" idx="2"/>
            <a:endCxn id="38" idx="0"/>
          </p:cNvCxnSpPr>
          <p:nvPr/>
        </p:nvCxnSpPr>
        <p:spPr>
          <a:xfrm flipH="1">
            <a:off x="6759580" y="3075917"/>
            <a:ext cx="41931" cy="3714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40" idx="0"/>
            <a:endCxn id="38" idx="4"/>
          </p:cNvCxnSpPr>
          <p:nvPr/>
        </p:nvCxnSpPr>
        <p:spPr>
          <a:xfrm flipH="1" flipV="1">
            <a:off x="6759580" y="4214174"/>
            <a:ext cx="74527" cy="3680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3" idx="0"/>
            <a:endCxn id="40" idx="1"/>
          </p:cNvCxnSpPr>
          <p:nvPr/>
        </p:nvCxnSpPr>
        <p:spPr>
          <a:xfrm flipV="1">
            <a:off x="5961459" y="4857822"/>
            <a:ext cx="321552" cy="5425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7924321" y="3527858"/>
            <a:ext cx="862585" cy="6350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Central</a:t>
            </a:r>
          </a:p>
          <a:p>
            <a:pPr algn="ctr"/>
            <a:r>
              <a:rPr lang="en-US" dirty="0" smtClean="0"/>
              <a:t>Office</a:t>
            </a:r>
            <a:endParaRPr lang="en-US" dirty="0"/>
          </a:p>
        </p:txBody>
      </p:sp>
      <p:cxnSp>
        <p:nvCxnSpPr>
          <p:cNvPr id="49" name="Straight Connector 48"/>
          <p:cNvCxnSpPr>
            <a:stCxn id="32" idx="0"/>
            <a:endCxn id="39" idx="1"/>
          </p:cNvCxnSpPr>
          <p:nvPr/>
        </p:nvCxnSpPr>
        <p:spPr>
          <a:xfrm>
            <a:off x="5821040" y="2312454"/>
            <a:ext cx="429375" cy="4878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019048" y="5954882"/>
            <a:ext cx="243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POP = Point of Presence</a:t>
            </a:r>
            <a:endParaRPr lang="en-US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005" y="4890472"/>
            <a:ext cx="532640" cy="350763"/>
          </a:xfrm>
          <a:prstGeom prst="rect">
            <a:avLst/>
          </a:prstGeom>
        </p:spPr>
      </p:pic>
      <p:cxnSp>
        <p:nvCxnSpPr>
          <p:cNvPr id="55" name="Straight Connector 54"/>
          <p:cNvCxnSpPr>
            <a:stCxn id="38" idx="6"/>
            <a:endCxn id="47" idx="1"/>
          </p:cNvCxnSpPr>
          <p:nvPr/>
        </p:nvCxnSpPr>
        <p:spPr>
          <a:xfrm>
            <a:off x="7544293" y="3830761"/>
            <a:ext cx="380028" cy="146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47" idx="2"/>
            <a:endCxn id="53" idx="0"/>
          </p:cNvCxnSpPr>
          <p:nvPr/>
        </p:nvCxnSpPr>
        <p:spPr>
          <a:xfrm flipH="1">
            <a:off x="8348325" y="4162886"/>
            <a:ext cx="7289" cy="7275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5754" y="5212020"/>
            <a:ext cx="1000510" cy="1127693"/>
          </a:xfrm>
          <a:prstGeom prst="rect">
            <a:avLst/>
          </a:prstGeom>
        </p:spPr>
      </p:pic>
      <p:sp>
        <p:nvSpPr>
          <p:cNvPr id="60" name="Freeform 59"/>
          <p:cNvSpPr/>
          <p:nvPr/>
        </p:nvSpPr>
        <p:spPr>
          <a:xfrm>
            <a:off x="311489" y="2616321"/>
            <a:ext cx="8327843" cy="2655607"/>
          </a:xfrm>
          <a:custGeom>
            <a:avLst/>
            <a:gdLst>
              <a:gd name="connsiteX0" fmla="*/ 0 w 8327843"/>
              <a:gd name="connsiteY0" fmla="*/ 570799 h 2655607"/>
              <a:gd name="connsiteX1" fmla="*/ 203666 w 8327843"/>
              <a:gd name="connsiteY1" fmla="*/ 1373570 h 2655607"/>
              <a:gd name="connsiteX2" fmla="*/ 718821 w 8327843"/>
              <a:gd name="connsiteY2" fmla="*/ 1709057 h 2655607"/>
              <a:gd name="connsiteX3" fmla="*/ 1809032 w 8327843"/>
              <a:gd name="connsiteY3" fmla="*/ 1577258 h 2655607"/>
              <a:gd name="connsiteX4" fmla="*/ 2551814 w 8327843"/>
              <a:gd name="connsiteY4" fmla="*/ 690616 h 2655607"/>
              <a:gd name="connsiteX5" fmla="*/ 4181141 w 8327843"/>
              <a:gd name="connsiteY5" fmla="*/ 7662 h 2655607"/>
              <a:gd name="connsiteX6" fmla="*/ 6109977 w 8327843"/>
              <a:gd name="connsiteY6" fmla="*/ 379093 h 2655607"/>
              <a:gd name="connsiteX7" fmla="*/ 7140287 w 8327843"/>
              <a:gd name="connsiteY7" fmla="*/ 1217809 h 2655607"/>
              <a:gd name="connsiteX8" fmla="*/ 8194558 w 8327843"/>
              <a:gd name="connsiteY8" fmla="*/ 1745002 h 2655607"/>
              <a:gd name="connsiteX9" fmla="*/ 8278420 w 8327843"/>
              <a:gd name="connsiteY9" fmla="*/ 2655607 h 2655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27843" h="2655607">
                <a:moveTo>
                  <a:pt x="0" y="570799"/>
                </a:moveTo>
                <a:cubicBezTo>
                  <a:pt x="41931" y="877329"/>
                  <a:pt x="83863" y="1183860"/>
                  <a:pt x="203666" y="1373570"/>
                </a:cubicBezTo>
                <a:cubicBezTo>
                  <a:pt x="323469" y="1563280"/>
                  <a:pt x="451260" y="1675109"/>
                  <a:pt x="718821" y="1709057"/>
                </a:cubicBezTo>
                <a:cubicBezTo>
                  <a:pt x="986382" y="1743005"/>
                  <a:pt x="1503533" y="1746998"/>
                  <a:pt x="1809032" y="1577258"/>
                </a:cubicBezTo>
                <a:cubicBezTo>
                  <a:pt x="2114531" y="1407518"/>
                  <a:pt x="2156463" y="952215"/>
                  <a:pt x="2551814" y="690616"/>
                </a:cubicBezTo>
                <a:cubicBezTo>
                  <a:pt x="2947165" y="429017"/>
                  <a:pt x="3588114" y="59582"/>
                  <a:pt x="4181141" y="7662"/>
                </a:cubicBezTo>
                <a:cubicBezTo>
                  <a:pt x="4774168" y="-44258"/>
                  <a:pt x="5616786" y="177402"/>
                  <a:pt x="6109977" y="379093"/>
                </a:cubicBezTo>
                <a:cubicBezTo>
                  <a:pt x="6603168" y="580784"/>
                  <a:pt x="6792857" y="990158"/>
                  <a:pt x="7140287" y="1217809"/>
                </a:cubicBezTo>
                <a:cubicBezTo>
                  <a:pt x="7487717" y="1445461"/>
                  <a:pt x="8004869" y="1505369"/>
                  <a:pt x="8194558" y="1745002"/>
                </a:cubicBezTo>
                <a:cubicBezTo>
                  <a:pt x="8384247" y="1984635"/>
                  <a:pt x="8331333" y="2320121"/>
                  <a:pt x="8278420" y="2655607"/>
                </a:cubicBezTo>
              </a:path>
            </a:pathLst>
          </a:custGeom>
          <a:ln w="412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7044444" y="2216606"/>
            <a:ext cx="1114172" cy="11981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763264" y="1845175"/>
            <a:ext cx="79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Circuit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4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Alice wants to send a greeting card to her grandmother. How does this work? </a:t>
            </a:r>
          </a:p>
          <a:p>
            <a:r>
              <a:rPr lang="en-US" dirty="0" smtClean="0"/>
              <a:t>Alice wants to call Bob using (gasp!) the landline. How does this work?</a:t>
            </a:r>
          </a:p>
          <a:p>
            <a:r>
              <a:rPr lang="en-US" dirty="0" smtClean="0"/>
              <a:t>Alice wants to browse </a:t>
            </a:r>
            <a:r>
              <a:rPr lang="en-US" dirty="0" err="1" smtClean="0"/>
              <a:t>Amazon.com</a:t>
            </a:r>
            <a:r>
              <a:rPr lang="en-US" dirty="0" smtClean="0"/>
              <a:t> to buy a book. What needs to happen to make this work?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96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Browsing </a:t>
            </a:r>
            <a:r>
              <a:rPr lang="en-US" dirty="0" err="1" smtClean="0"/>
              <a:t>Amazon.com</a:t>
            </a:r>
            <a:r>
              <a:rPr lang="en-US" dirty="0" smtClean="0"/>
              <a:t> (1)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065" y="4529064"/>
            <a:ext cx="821729" cy="699429"/>
          </a:xfrm>
          <a:prstGeom prst="rect">
            <a:avLst/>
          </a:prstGeom>
        </p:spPr>
      </p:pic>
      <p:pic>
        <p:nvPicPr>
          <p:cNvPr id="6" name="Picture 26" descr="pe01732_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3903" y="3228446"/>
            <a:ext cx="885825" cy="895350"/>
          </a:xfrm>
          <a:prstGeom prst="rect">
            <a:avLst/>
          </a:prstGeom>
          <a:noFill/>
        </p:spPr>
      </p:pic>
      <p:sp>
        <p:nvSpPr>
          <p:cNvPr id="7" name="Right Arrow 6"/>
          <p:cNvSpPr/>
          <p:nvPr/>
        </p:nvSpPr>
        <p:spPr>
          <a:xfrm>
            <a:off x="2446945" y="2213667"/>
            <a:ext cx="2260511" cy="24466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11988" y="1899093"/>
            <a:ext cx="24665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Boots her computer and </a:t>
            </a:r>
          </a:p>
          <a:p>
            <a:endParaRPr lang="en-US" dirty="0"/>
          </a:p>
          <a:p>
            <a:r>
              <a:rPr lang="en-US" dirty="0" smtClean="0"/>
              <a:t>Opens browser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2471172" y="3484551"/>
            <a:ext cx="2260511" cy="24466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389608" y="3169983"/>
            <a:ext cx="2568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Types </a:t>
            </a:r>
          </a:p>
          <a:p>
            <a:endParaRPr lang="en-US" dirty="0"/>
          </a:p>
          <a:p>
            <a:r>
              <a:rPr lang="en-US" dirty="0" smtClean="0"/>
              <a:t>http://</a:t>
            </a:r>
            <a:r>
              <a:rPr lang="en-US" dirty="0" err="1" smtClean="0"/>
              <a:t>www.amazon.com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2518703" y="4638927"/>
            <a:ext cx="2260511" cy="24466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437139" y="4324359"/>
            <a:ext cx="2212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Browser “loads” page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18329" y="2791726"/>
            <a:ext cx="63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Alice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269" y="2007034"/>
            <a:ext cx="812800" cy="698500"/>
          </a:xfrm>
          <a:prstGeom prst="rect">
            <a:avLst/>
          </a:prstGeom>
        </p:spPr>
      </p:pic>
      <p:sp>
        <p:nvSpPr>
          <p:cNvPr id="17" name="Oval Callout 16"/>
          <p:cNvSpPr/>
          <p:nvPr/>
        </p:nvSpPr>
        <p:spPr>
          <a:xfrm>
            <a:off x="6382181" y="1865776"/>
            <a:ext cx="2527853" cy="850698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Browser is called the “client” software</a:t>
            </a:r>
            <a:endParaRPr lang="en-US" dirty="0"/>
          </a:p>
        </p:txBody>
      </p:sp>
      <p:sp>
        <p:nvSpPr>
          <p:cNvPr id="18" name="Oval Callout 17"/>
          <p:cNvSpPr/>
          <p:nvPr/>
        </p:nvSpPr>
        <p:spPr>
          <a:xfrm>
            <a:off x="6175175" y="3024635"/>
            <a:ext cx="2943843" cy="850698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</a:t>
            </a:r>
            <a:r>
              <a:rPr lang="en-US" sz="1600" dirty="0" err="1" smtClean="0"/>
              <a:t>www.amazon.com</a:t>
            </a:r>
            <a:r>
              <a:rPr lang="en-US" sz="1600" dirty="0" smtClean="0"/>
              <a:t>”  is the identity of “server”(s)</a:t>
            </a:r>
            <a:endParaRPr lang="en-US" sz="16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6160" y="3510625"/>
            <a:ext cx="1386351" cy="239633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6809269" y="4299025"/>
            <a:ext cx="1761111" cy="121014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Is this magic??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07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How does the browser know </a:t>
            </a:r>
            <a:r>
              <a:rPr lang="en-US" b="1" dirty="0" smtClean="0"/>
              <a:t>what</a:t>
            </a:r>
            <a:r>
              <a:rPr lang="en-US" dirty="0" smtClean="0"/>
              <a:t> and </a:t>
            </a:r>
            <a:r>
              <a:rPr lang="en-US" b="1" dirty="0" smtClean="0"/>
              <a:t>where</a:t>
            </a:r>
            <a:r>
              <a:rPr lang="en-US" dirty="0" smtClean="0"/>
              <a:t> </a:t>
            </a:r>
            <a:r>
              <a:rPr lang="en-US" dirty="0" err="1" smtClean="0"/>
              <a:t>amazon.com</a:t>
            </a:r>
            <a:r>
              <a:rPr lang="en-US" dirty="0" smtClean="0"/>
              <a:t> is?</a:t>
            </a:r>
          </a:p>
          <a:p>
            <a:r>
              <a:rPr lang="en-US" dirty="0" smtClean="0"/>
              <a:t>How does it “communicate” with </a:t>
            </a:r>
            <a:r>
              <a:rPr lang="en-US" dirty="0" err="1" smtClean="0"/>
              <a:t>amazon.com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How is it connected to the Internet?</a:t>
            </a:r>
          </a:p>
          <a:p>
            <a:r>
              <a:rPr lang="en-US" dirty="0" smtClean="0"/>
              <a:t>What if Alice is also browsing </a:t>
            </a:r>
            <a:r>
              <a:rPr lang="en-US" dirty="0" err="1" smtClean="0"/>
              <a:t>cnn.com</a:t>
            </a:r>
            <a:r>
              <a:rPr lang="en-US" dirty="0" smtClean="0"/>
              <a:t> at the “same” time?</a:t>
            </a:r>
          </a:p>
          <a:p>
            <a:r>
              <a:rPr lang="en-US" dirty="0" smtClean="0"/>
              <a:t>How does the browser know if it has received the elements of the html page correctly?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40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sideCover.em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49285"/>
            <a:ext cx="9144000" cy="63594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62" y="83872"/>
            <a:ext cx="2846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 modified from </a:t>
            </a:r>
            <a:r>
              <a:rPr lang="en-US" dirty="0" err="1" smtClean="0"/>
              <a:t>Agrawal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6401761" y="885109"/>
            <a:ext cx="2091157" cy="76966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“Packet switching” – to be revisited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97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Tangled and Intricate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571500" indent="-571500">
              <a:buFont typeface="Arial"/>
              <a:buChar char="•"/>
            </a:pPr>
            <a:r>
              <a:rPr lang="en-US" dirty="0" smtClean="0"/>
              <a:t>Grasping the details of networking is not simple</a:t>
            </a:r>
          </a:p>
          <a:p>
            <a:pPr marL="571500" indent="-571500">
              <a:buFont typeface="Arial"/>
              <a:buChar char="•"/>
            </a:pPr>
            <a:r>
              <a:rPr lang="en-US" dirty="0" smtClean="0"/>
              <a:t>There are too many terms, acronyms, concepts, ideas, relations, similarities, differences</a:t>
            </a:r>
          </a:p>
          <a:p>
            <a:pPr marL="571500" indent="-571500">
              <a:buFont typeface="Arial"/>
              <a:buChar char="•"/>
            </a:pPr>
            <a:r>
              <a:rPr lang="en-US" dirty="0" smtClean="0"/>
              <a:t>We will start slowly and build up our understanding</a:t>
            </a:r>
            <a:endParaRPr lang="en-US" dirty="0"/>
          </a:p>
        </p:txBody>
      </p:sp>
      <p:pic>
        <p:nvPicPr>
          <p:cNvPr id="7" name="Content Placeholder 6" descr="WP_20140102_001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7" r="24117"/>
          <a:stretch>
            <a:fillRect/>
          </a:stretch>
        </p:blipFill>
        <p:spPr>
          <a:xfrm>
            <a:off x="4664075" y="1846263"/>
            <a:ext cx="3702050" cy="402272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87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a Communications Network?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 system of interconnected devices and the underlying infrastructure that enable the exchange of electronic information (analog or digital)</a:t>
            </a:r>
          </a:p>
          <a:p>
            <a:r>
              <a:rPr lang="en-US" dirty="0" smtClean="0"/>
              <a:t>Components</a:t>
            </a:r>
            <a:r>
              <a:rPr lang="en-US" altLang="ja-JP" dirty="0" smtClean="0"/>
              <a:t>  </a:t>
            </a:r>
          </a:p>
          <a:p>
            <a:pPr lvl="1"/>
            <a:r>
              <a:rPr lang="en-US" dirty="0" smtClean="0"/>
              <a:t>Electronic communication devices </a:t>
            </a:r>
          </a:p>
          <a:p>
            <a:pPr lvl="2"/>
            <a:r>
              <a:rPr lang="en-US" dirty="0" smtClean="0"/>
              <a:t>PCs, phones, tablets, sensors, laptops, servers, etc.</a:t>
            </a:r>
          </a:p>
          <a:p>
            <a:pPr lvl="1"/>
            <a:r>
              <a:rPr lang="en-US" dirty="0" smtClean="0"/>
              <a:t>Network Devices </a:t>
            </a:r>
          </a:p>
          <a:p>
            <a:pPr lvl="2"/>
            <a:r>
              <a:rPr lang="en-US" dirty="0"/>
              <a:t>H</a:t>
            </a:r>
            <a:r>
              <a:rPr lang="en-US" dirty="0" smtClean="0"/>
              <a:t>ubs, routers, cross-connects, base stations, firewalls, databases, name servers, etc.</a:t>
            </a:r>
          </a:p>
          <a:p>
            <a:pPr lvl="1"/>
            <a:r>
              <a:rPr lang="en-US" dirty="0" smtClean="0"/>
              <a:t>Communication links</a:t>
            </a:r>
          </a:p>
          <a:p>
            <a:pPr lvl="2"/>
            <a:r>
              <a:rPr lang="en-US" dirty="0" smtClean="0"/>
              <a:t>Coaxial cable, twisted pair cable, wireless, etc.</a:t>
            </a:r>
          </a:p>
          <a:p>
            <a:pPr lvl="1"/>
            <a:r>
              <a:rPr lang="en-US" dirty="0" smtClean="0"/>
              <a:t>Services</a:t>
            </a:r>
          </a:p>
          <a:p>
            <a:pPr lvl="2"/>
            <a:r>
              <a:rPr lang="en-US" dirty="0" smtClean="0"/>
              <a:t>Phone calls, video, web, software applications, etc.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97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 are part of IT infrastructure</a:t>
            </a:r>
            <a:endParaRPr lang="en-US" dirty="0"/>
          </a:p>
        </p:txBody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Information Technology (IT) or Information and Communications Technology (ICT) infrastructure components</a:t>
            </a:r>
          </a:p>
          <a:p>
            <a:pPr lvl="1"/>
            <a:r>
              <a:rPr lang="en-US" dirty="0" smtClean="0"/>
              <a:t>Computational end/user devices </a:t>
            </a:r>
          </a:p>
          <a:p>
            <a:pPr lvl="1"/>
            <a:r>
              <a:rPr lang="en-US" dirty="0" smtClean="0"/>
              <a:t>Networks</a:t>
            </a:r>
          </a:p>
          <a:p>
            <a:pPr lvl="2"/>
            <a:r>
              <a:rPr lang="en-US" dirty="0" smtClean="0"/>
              <a:t>Telephone networks (wired and wireless)</a:t>
            </a:r>
          </a:p>
          <a:p>
            <a:pPr lvl="2"/>
            <a:r>
              <a:rPr lang="en-US" dirty="0" smtClean="0"/>
              <a:t>Internet and access networks (wired and wireless)</a:t>
            </a:r>
          </a:p>
          <a:p>
            <a:pPr lvl="2"/>
            <a:r>
              <a:rPr lang="en-US" dirty="0" smtClean="0"/>
              <a:t>Satellites</a:t>
            </a:r>
          </a:p>
          <a:p>
            <a:pPr lvl="1"/>
            <a:r>
              <a:rPr lang="en-US" dirty="0" smtClean="0"/>
              <a:t>Links</a:t>
            </a:r>
          </a:p>
          <a:p>
            <a:r>
              <a:rPr lang="en-US" dirty="0" smtClean="0"/>
              <a:t>Heterogeneous components/technology</a:t>
            </a:r>
          </a:p>
          <a:p>
            <a:r>
              <a:rPr lang="en-US" dirty="0" smtClean="0"/>
              <a:t>Variety of </a:t>
            </a:r>
            <a:r>
              <a:rPr lang="en-US" b="1" dirty="0" smtClean="0"/>
              <a:t>services</a:t>
            </a:r>
            <a:r>
              <a:rPr lang="en-US" dirty="0" smtClean="0"/>
              <a:t> provided </a:t>
            </a:r>
          </a:p>
          <a:p>
            <a:pPr lvl="1"/>
            <a:r>
              <a:rPr lang="en-US" dirty="0" smtClean="0"/>
              <a:t>Web, voice, video, SCADA, email, SMS 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30723" name="Picture 4" descr="MCj01993400000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035" y="0"/>
            <a:ext cx="1828800" cy="172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6055327" y="5279834"/>
            <a:ext cx="2994594" cy="85051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Compare with package sizes and content with postal service 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38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4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5780919"/>
              </p:ext>
            </p:extLst>
          </p:nvPr>
        </p:nvGraphicFramePr>
        <p:xfrm>
          <a:off x="6469063" y="3905250"/>
          <a:ext cx="14287" cy="1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3" name="Bitmap Image" r:id="rId3" imgW="25400" imgH="25400" progId="Paint.Picture">
                  <p:embed/>
                </p:oleObj>
              </mc:Choice>
              <mc:Fallback>
                <p:oleObj name="Bitmap Image" r:id="rId3" imgW="25400" imgH="2540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9063" y="3905250"/>
                        <a:ext cx="14287" cy="15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Computational/User Devices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Continuum</a:t>
            </a:r>
          </a:p>
          <a:p>
            <a:pPr lvl="1"/>
            <a:r>
              <a:rPr lang="en-US" dirty="0" smtClean="0"/>
              <a:t>Sensors/embedded controller</a:t>
            </a:r>
          </a:p>
          <a:p>
            <a:pPr lvl="1"/>
            <a:r>
              <a:rPr lang="en-US" dirty="0" smtClean="0"/>
              <a:t>Handhelds (tablets, cellphones)</a:t>
            </a:r>
          </a:p>
          <a:p>
            <a:pPr lvl="1"/>
            <a:r>
              <a:rPr lang="en-US" dirty="0" smtClean="0"/>
              <a:t>PCs/Workstations</a:t>
            </a:r>
          </a:p>
          <a:p>
            <a:pPr lvl="1"/>
            <a:r>
              <a:rPr lang="en-US" dirty="0" smtClean="0"/>
              <a:t>High data rate sensors (e.g., radar)</a:t>
            </a:r>
          </a:p>
          <a:p>
            <a:pPr lvl="1"/>
            <a:r>
              <a:rPr lang="en-US" dirty="0" smtClean="0"/>
              <a:t>Video cameras</a:t>
            </a:r>
          </a:p>
          <a:p>
            <a:pPr lvl="1"/>
            <a:r>
              <a:rPr lang="en-US" dirty="0" smtClean="0"/>
              <a:t>Servers</a:t>
            </a:r>
          </a:p>
          <a:p>
            <a:pPr lvl="1"/>
            <a:r>
              <a:rPr lang="en-US" dirty="0" smtClean="0"/>
              <a:t>Databases</a:t>
            </a:r>
          </a:p>
          <a:p>
            <a:pPr lvl="1"/>
            <a:r>
              <a:rPr lang="en-US" dirty="0" smtClean="0"/>
              <a:t>Etc.</a:t>
            </a:r>
          </a:p>
          <a:p>
            <a:r>
              <a:rPr lang="en-US" dirty="0" smtClean="0"/>
              <a:t>Heterogeneous devices </a:t>
            </a:r>
          </a:p>
          <a:p>
            <a:pPr lvl="1"/>
            <a:r>
              <a:rPr lang="en-US" dirty="0" smtClean="0"/>
              <a:t>Features, Functions, OS platforms different </a:t>
            </a:r>
          </a:p>
          <a:p>
            <a:pPr lvl="1"/>
            <a:r>
              <a:rPr lang="en-US" dirty="0" smtClean="0"/>
              <a:t>Security  vulnerabilities and capabilities differ</a:t>
            </a:r>
          </a:p>
          <a:p>
            <a:endParaRPr lang="en-US" dirty="0"/>
          </a:p>
        </p:txBody>
      </p:sp>
      <p:sp>
        <p:nvSpPr>
          <p:cNvPr id="31753" name="AutoShape 15" descr="data:image/jpg;base64,/9j/4AAQSkZJRgABAQAAAQABAAD/2wCEAAkGBhQSERUUExMWFRUWGSAaGBgXFxwYHxsaGh4WGx4cGhwfHCYfIB8kGxoXIC8gJycpLC0tHh4xNTAqNSYrLCkBCQoKDgwNGg8PGjQkHyQsMDQ0LC0vLyowNCk1LCwsLDQsKi8sLCwsLTQsKiwsLCwsLCwsNSwsLCksLCwsLCksKf/AABEIAGgAWgMBIgACEQEDEQH/xAAcAAACAgMBAQAAAAAAAAAAAAAFBgQHAAIDAQj/xAA4EAACAQIEBAQFAgQGAwAAAAABAhEAAwQSITEFBkFRImFxgRMyobHBUpEHFCNCYnKy0eHwFRZT/8QAGgEAAgMBAQAAAAAAAAAAAAAAAwQBAgUABv/EACkRAAICAQQBAgYDAQAAAAAAAAECAAMRBBIhMRMiQSNRYXGx0TKB8RT/2gAMAwEAAhEDEQA/AFV7twz4j+5rUWmIEk/uaLpw+Zrnew+SNKpvEZ8bGDLOGMnf612bDbetSrKgk0RwOBVtX+UfU9h5edVzmdjHc2sYIlQx0nQfk1lnBIviDazudp9OtSuIX4gjQbCOnSKjNZnQ9tdY1P5pe1gFwsug5yY68Lxl5rcnI8bwDbP5B+lS8Pi1YwZVv0tofbofahnBMyhemmooxdsq+jAEef47V5S5Bn9TQEF8w2muPbtAA2zGcFGIJJ0IYdV3Gqkb1IxD/wAt8NEs3L2eQWzBmOQT4s2rQJgdNhXWxwv4d0XQ1xjGUw5EDzGzD110ojYazeNts2YBiAUOzRGsbad62q2Sxa6l/iBz2OcfP7xFgVJY9wLdxWGm2Z+GXRriOBl8CQzgxpsNQQadME020KkEFQQRsQQII8qQOcsOos2jZUQnxAk9vhuSPeCPen3guHyYayv6bSD9lArQ0lWxTyTyRzz0TAWNmVNhGWTUTizLFLNniVwNp3NdcZduMJpbwuHyTNRW5zOuHugtA69u3WiK8UEwEgDQAEUvcHvRcYN20HejV/CkLK6sdh0k7TTTMV9MA6hmLTtfxuchcwBOgB0O+sd6P4XAgtm/7Iqq717F/ELPbuBkOhW2TlPkY+tFODc331OS4XIjRoIYRvvvVbaSy8GArcZls4csNAPxRTD3D10queF81nf+Z0nYyDHoRM0YHPtlfmvZvS2W+wrN/wCJt3OIwz5HAMcsYxFpyDJiBp1bQULwd1rIMRruIiSBE+vSlzGfxVwiqB/XfxZj/SyDTYGTO9DMX/F7Dt8ti83+YqP9609LplrrKsO4o7EmMdzndWdlIW4EbKwygiYhgvmAdTVk4S9NtCDoVBHpAr545UxdpsVcclrdm4Z+GShbMTrl1BHr1q/MBjkNpCp8JVSNOhAj6VbYEf4Y9v6/2VzkcykrXCIYk9z9zXbEIAIijuLsgZj/AIm/1GgiYMu0+Ig/LlH76kRNLbye44lhJg3iHBHRBcMZZiVOx8/WtLfHf5e2zESQPD5sdB9ftRri9ucO48alRIRhGYjpsASaRExHxbqgDw2/EQR/d2PpRaviL6vaUuODxLf5KwDphEW5cZ7jS7kkmGfXKPIfelLmfDq+IZlWSvgzem8DtOlGuAcfAWCdaB8cdGxLsGGsHfr12qTz6veTpwA/MCHg4Z5Cgz9PSpy8PYb61MwDeIZeummv/TR7DcMzrmLACNtyY+1CdmjwUDoRH4vwk3AEQeImNum5n2qB/wCsoyhrN0lZhpEMp9O9OXA8Ra+MCzHOWIQAErm2AcjZt4B086L43g3xy5DKCoOkbnaJ0E+dR5mBxAeJbLMnqVXjUfDuobLdQ/rAnTpNXzyvfQ4LCkKQDYtwM0wMi6TVJ85LN9bVoMyqIHUs3Uiri5Yw7LgsMpEEWLYPqEWn6+VyYjqcLYVXqLPFeLEFlUScx9/EftUVeKiyua4dJmQ2g16zt6VBS1dOIcqhdQ7B8okjxN0nrS/xhVv3otm41tdw0LN3qQvbYCZO9JrTubEMbPGkaeOcfa7hcwANonNmmYgkIJjqZ/alXgt9VuMjCS+ojqep+9MFrDKloWYlVEEd2PzE/YelC+HcLFu6zbhdE76xI+0U06LWnEACXYZmcVulACs6munBb5ceFSSCVLSfIx9RRTjPByLBLaQCx8vL2pS4DxZkkQQMxII6TuPOhLypHvDo4Vx8pYGE4ScuZdGGonSouO42bNohoztIUdu7HyFCb3OhsaElm6KAZ171C4Lgr2Kum5fGhIIUjtsD2Xy60Fa8cvHGtz6U5P4h7k7hrIwvMPCRCk/Nr1jz70evcLJVv6hDM0k9I7RWuExBVsrD0NGbSZvt7Us7ktmNVIEWVmcMRj2GpfRVyidT1HtVx8J4M62LSkGVtqDp1CgUM5C4CpuXcW2rXHK29NkUxPqSJntT+CO/1rWrHpH2mFec2H7z5s4viWt3LxRnQ5nmDoRmbSgXDeYxbdSbfhB3nWe/tTZxjDE3LswfG+x/xNSLiOGOLuRUZidgokmqUsOZa8EgER+w9o3CqqZLRB9ev5qZzDxSzhrtqylsEqAWfrrtP3rnyDw+5bTNiBlyDwAkExuSR07Uv4rC3Ll1nI+ZixPQAn8aUMuLLMDofmSF2pk+8O85cYAwkAybpC+27UN4VwUW7as41gMffWPahbXFu3lDPFuyAf8AMeoUHz69qJPz8gOVMMXkEEs3tKgeVdYzdIOZCKO2MaMfyi162zWyAyw8n9PU6DXSpfDeUcQACPhvmG6uPEPKai8rc2lwApyMPlFwamP7T30okt1hN7CyArf1bH/zadWTrkJ1I6elEcLYMy9dj08CTrXLF93kqBGhJII9ootc4YthQbjEiQIUbk+X5ofzDxfIivaui3euAEiM3uBsJ7Gqv5y5zxJu5BcIIUZm6ieg6T1pdq03bFGW+sOdRYV3McD6S3f/ACmoQuq9EtghfQR1gUfsWfCuvQfaqf8A4QcvNcdsdflt1sljOv8Ac+v7fvVwWrgyjfYdKUGRaRncYIkFesSn8ZwxfjXcwIPxH1Wf1H5h+a6cN5YPz27vj6bEeh6jTrUjFuy4i4oIbxsYInTM23UR2qfgLvxFJUCR0zz28pFNNZU3ZxOVXX6zhicPct2wzlAzQuRTm11zGeo2j3pM5ox+UfDnp4um+wpt4nifHkiAgGu2aTrHoar/AImjXHutEy5j0XeNPaopIL4XoSbOF3HuDUtAiTsNvPpHqabuEcrBEGceN9W8h0UVz5U5aa7ctFoC5jkUjcD+4++gpvxOHKsQRBGn/NC1WoOdimXpqHZgR+DoMsaRs07dJ9KIAXFuNm8Lr4WKn54iG9INbYhJBHYx7GtsLjif6dyJMBbnpsrdu00mLHKkZjO0ZHE0GHZ2LO7DpmCz7TQPG8mDFYhQCQ7t42Gnh6mNpimS5djTUR/aTse4o1wbAC0JaVd9fQdB69TQkuZDuBk2KrDBhvhuGt27aJaGVEUKo7Afnv50atN4R6UHtnrU61faB4Rt3/4rtOxDmLWLwJXvEMHGJuNluMMz6hdNWPYyP2qbguHqhzC2bYA8yWjyjT31NeVlMMM5jhpAEFczLlCi2S0AkHUwG6TvI7edJ2Gw5vFLNoXFe4YYEEqJIzGY02mvKynNOu2on5D9zNvfLASyuHYcJiVyqQiKQsg6Kgj6mTQjjfEGTx/DuXCzbAEGNfKsrKVopD2ANDWWFUJE4Ya811BdFp13BUqZgH0qJx/Emy6ILdx0uJmDLaYiTIynSQQf2rKymK9Ogu2+2TA2ahvEGHfEO8n8Ia+RduBilv5ZUrmbzBGoFM+KwzTsxHoa9rKV1GnHkIz1CV3EjM2wwYaFW/Y/7UXtL4Rodh0NZWVNWnAPciyzM//Z"/>
          <p:cNvSpPr>
            <a:spLocks noChangeAspect="1" noChangeArrowheads="1"/>
          </p:cNvSpPr>
          <p:nvPr/>
        </p:nvSpPr>
        <p:spPr bwMode="auto">
          <a:xfrm>
            <a:off x="4462463" y="-471488"/>
            <a:ext cx="857250" cy="990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2824" y="2252550"/>
            <a:ext cx="4679739" cy="327099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6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of “everything”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845734"/>
            <a:ext cx="3703320" cy="657520"/>
          </a:xfrm>
        </p:spPr>
        <p:txBody>
          <a:bodyPr/>
          <a:lstStyle/>
          <a:p>
            <a:r>
              <a:rPr lang="en-US" dirty="0" smtClean="0"/>
              <a:t>The Philips “Hue”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694152"/>
          </a:xfrm>
        </p:spPr>
        <p:txBody>
          <a:bodyPr/>
          <a:lstStyle/>
          <a:p>
            <a:r>
              <a:rPr lang="en-US" dirty="0" smtClean="0"/>
              <a:t>The Nest “Protect”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Picture 5" descr="Unknow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98" y="2468092"/>
            <a:ext cx="3969015" cy="2727010"/>
          </a:xfrm>
          <a:prstGeom prst="rect">
            <a:avLst/>
          </a:prstGeom>
        </p:spPr>
      </p:pic>
      <p:pic>
        <p:nvPicPr>
          <p:cNvPr id="7" name="Picture 6" descr="Unknown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313" y="3883096"/>
            <a:ext cx="1572843" cy="2259034"/>
          </a:xfrm>
          <a:prstGeom prst="rect">
            <a:avLst/>
          </a:prstGeom>
        </p:spPr>
      </p:pic>
      <p:pic>
        <p:nvPicPr>
          <p:cNvPr id="8" name="Picture 7" descr="Unknown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995" y="4028664"/>
            <a:ext cx="3831626" cy="2080453"/>
          </a:xfrm>
          <a:prstGeom prst="rect">
            <a:avLst/>
          </a:prstGeom>
        </p:spPr>
      </p:pic>
      <p:pic>
        <p:nvPicPr>
          <p:cNvPr id="9" name="Picture 8" descr="Unknow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324" y="2747446"/>
            <a:ext cx="2117486" cy="66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20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Networks – One Classification</a:t>
            </a:r>
            <a:endParaRPr lang="en-US" dirty="0"/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</a:t>
            </a:r>
            <a:r>
              <a:rPr lang="en-US" dirty="0" smtClean="0"/>
              <a:t>ased on geographical size </a:t>
            </a:r>
          </a:p>
          <a:p>
            <a:pPr lvl="1"/>
            <a:r>
              <a:rPr lang="en-US" dirty="0" smtClean="0"/>
              <a:t>Access Networks </a:t>
            </a:r>
          </a:p>
          <a:p>
            <a:pPr lvl="2"/>
            <a:r>
              <a:rPr lang="en-US" dirty="0" smtClean="0"/>
              <a:t>LANs, Campus, Residential networks, etc.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Metropolitan  Networks (Metro Nets)</a:t>
            </a:r>
          </a:p>
          <a:p>
            <a:pPr lvl="2"/>
            <a:r>
              <a:rPr lang="en-US" dirty="0" smtClean="0"/>
              <a:t>Interconnection of central offices, POPs, corporate locations in a city, campus backbone network</a:t>
            </a:r>
          </a:p>
          <a:p>
            <a:pPr lvl="2"/>
            <a:r>
              <a:rPr lang="en-US" dirty="0" smtClean="0"/>
              <a:t>Higher bandwidth, may include leased communication links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Wide Area Networks (WANs) or Long Haul Networks</a:t>
            </a:r>
          </a:p>
          <a:p>
            <a:pPr lvl="2"/>
            <a:r>
              <a:rPr lang="en-US" dirty="0" smtClean="0"/>
              <a:t>Private and Public Backbone networks (Level3,  AT&amp;T)</a:t>
            </a:r>
          </a:p>
          <a:p>
            <a:pPr lvl="2"/>
            <a:r>
              <a:rPr lang="en-US" dirty="0" smtClean="0"/>
              <a:t>Content Delivery Networks (Akamai)</a:t>
            </a:r>
          </a:p>
          <a:p>
            <a:pPr lvl="2"/>
            <a:r>
              <a:rPr lang="en-US" dirty="0" smtClean="0"/>
              <a:t>Corporate virtual private network over common infrastructure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5647995" y="2044787"/>
            <a:ext cx="2994594" cy="85051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Mail delivery</a:t>
            </a:r>
          </a:p>
          <a:p>
            <a:pPr algn="ctr"/>
            <a:r>
              <a:rPr lang="en-US" dirty="0" smtClean="0"/>
              <a:t>Local loop for landline call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5514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6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6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266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266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266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266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Yet another </a:t>
            </a:r>
            <a:r>
              <a:rPr lang="en-US" dirty="0"/>
              <a:t>analogy: Airline inter-hub</a:t>
            </a:r>
          </a:p>
        </p:txBody>
      </p:sp>
      <p:sp>
        <p:nvSpPr>
          <p:cNvPr id="3686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A traveler from </a:t>
            </a:r>
            <a:r>
              <a:rPr lang="en-US" dirty="0" smtClean="0"/>
              <a:t>West Chester, PA</a:t>
            </a:r>
            <a:r>
              <a:rPr lang="en-US" dirty="0" smtClean="0"/>
              <a:t>  </a:t>
            </a:r>
            <a:r>
              <a:rPr lang="en-US" dirty="0" smtClean="0"/>
              <a:t>needs to visit Naples, Italy.</a:t>
            </a:r>
          </a:p>
          <a:p>
            <a:pPr lvl="1"/>
            <a:r>
              <a:rPr lang="en-US" dirty="0" smtClean="0"/>
              <a:t>An airport shuttle collects people going to the airport</a:t>
            </a:r>
          </a:p>
          <a:p>
            <a:pPr lvl="1"/>
            <a:r>
              <a:rPr lang="en-US" dirty="0" smtClean="0"/>
              <a:t>A regional </a:t>
            </a:r>
            <a:r>
              <a:rPr lang="ja-JP" altLang="en-US" dirty="0" smtClean="0"/>
              <a:t>“</a:t>
            </a:r>
            <a:r>
              <a:rPr lang="en-US" altLang="ja-JP" dirty="0" smtClean="0"/>
              <a:t>commuter</a:t>
            </a:r>
            <a:r>
              <a:rPr lang="ja-JP" altLang="en-US" dirty="0" smtClean="0"/>
              <a:t>”</a:t>
            </a:r>
            <a:r>
              <a:rPr lang="en-US" altLang="ja-JP" dirty="0" smtClean="0"/>
              <a:t> jet brings him/her to JFK airport in New York City</a:t>
            </a:r>
          </a:p>
          <a:p>
            <a:pPr lvl="1"/>
            <a:r>
              <a:rPr lang="en-US" dirty="0" smtClean="0"/>
              <a:t>At  NYC, people from all over East Coast board a well-filled 747 non-stop flight to Rome, Italy</a:t>
            </a:r>
          </a:p>
          <a:p>
            <a:pPr lvl="1"/>
            <a:r>
              <a:rPr lang="en-US" dirty="0" smtClean="0"/>
              <a:t>From Rome,  a regional jet takes traveler to Naples</a:t>
            </a:r>
          </a:p>
          <a:p>
            <a:pPr lvl="1"/>
            <a:r>
              <a:rPr lang="en-US" dirty="0" smtClean="0"/>
              <a:t>Airport shuttle drops travelers at their hotels in Naples</a:t>
            </a:r>
          </a:p>
          <a:p>
            <a:r>
              <a:rPr lang="en-US" dirty="0" smtClean="0"/>
              <a:t>Pattern: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ccess - Transport - Access</a:t>
            </a:r>
          </a:p>
          <a:p>
            <a:r>
              <a:rPr lang="en-US" dirty="0" smtClean="0"/>
              <a:t>An optical fiber wavelength is the </a:t>
            </a:r>
            <a:r>
              <a:rPr lang="ja-JP" altLang="en-US" dirty="0" smtClean="0"/>
              <a:t>“</a:t>
            </a:r>
            <a:r>
              <a:rPr lang="en-US" altLang="ja-JP" dirty="0" smtClean="0"/>
              <a:t>747</a:t>
            </a:r>
            <a:r>
              <a:rPr lang="ja-JP" altLang="en-US" dirty="0" smtClean="0"/>
              <a:t>”</a:t>
            </a:r>
            <a:r>
              <a:rPr lang="en-US" altLang="ja-JP" dirty="0" smtClean="0"/>
              <a:t> (</a:t>
            </a:r>
            <a:r>
              <a:rPr lang="en-US" altLang="ja-JP" b="1" dirty="0" smtClean="0"/>
              <a:t>long-haul</a:t>
            </a:r>
            <a:r>
              <a:rPr lang="en-US" altLang="ja-JP" dirty="0" smtClean="0"/>
              <a:t>)</a:t>
            </a:r>
          </a:p>
          <a:p>
            <a:r>
              <a:rPr lang="en-US" dirty="0" smtClean="0"/>
              <a:t>Multiplexing in the access and </a:t>
            </a:r>
            <a:r>
              <a:rPr lang="en-US" b="1" dirty="0" smtClean="0"/>
              <a:t>metro</a:t>
            </a:r>
            <a:r>
              <a:rPr lang="en-US" dirty="0" smtClean="0"/>
              <a:t> transport stages (switches, routers) are the regional airlines</a:t>
            </a:r>
          </a:p>
          <a:p>
            <a:r>
              <a:rPr lang="en-US" dirty="0" smtClean="0"/>
              <a:t>Efficient solutions in airlines, shipping,  and telecommunications industry  all have this basic repeated structure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74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Freeform 2"/>
          <p:cNvSpPr>
            <a:spLocks/>
          </p:cNvSpPr>
          <p:nvPr/>
        </p:nvSpPr>
        <p:spPr bwMode="auto">
          <a:xfrm>
            <a:off x="6162675" y="2700338"/>
            <a:ext cx="1211263" cy="234950"/>
          </a:xfrm>
          <a:custGeom>
            <a:avLst/>
            <a:gdLst>
              <a:gd name="T0" fmla="*/ 0 w 763"/>
              <a:gd name="T1" fmla="*/ 0 h 148"/>
              <a:gd name="T2" fmla="*/ 2147483647 w 763"/>
              <a:gd name="T3" fmla="*/ 2147483647 h 148"/>
              <a:gd name="T4" fmla="*/ 2147483647 w 763"/>
              <a:gd name="T5" fmla="*/ 2147483647 h 148"/>
              <a:gd name="T6" fmla="*/ 2147483647 w 763"/>
              <a:gd name="T7" fmla="*/ 2147483647 h 148"/>
              <a:gd name="T8" fmla="*/ 0 60000 65536"/>
              <a:gd name="T9" fmla="*/ 0 60000 65536"/>
              <a:gd name="T10" fmla="*/ 0 60000 65536"/>
              <a:gd name="T11" fmla="*/ 0 60000 65536"/>
              <a:gd name="T12" fmla="*/ 0 w 763"/>
              <a:gd name="T13" fmla="*/ 0 h 148"/>
              <a:gd name="T14" fmla="*/ 763 w 763"/>
              <a:gd name="T15" fmla="*/ 148 h 1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3" h="148">
                <a:moveTo>
                  <a:pt x="0" y="0"/>
                </a:moveTo>
                <a:lnTo>
                  <a:pt x="269" y="14"/>
                </a:lnTo>
                <a:lnTo>
                  <a:pt x="558" y="14"/>
                </a:lnTo>
                <a:lnTo>
                  <a:pt x="763" y="148"/>
                </a:lnTo>
              </a:path>
            </a:pathLst>
          </a:custGeom>
          <a:noFill/>
          <a:ln w="254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1" name="Line 3"/>
          <p:cNvSpPr>
            <a:spLocks noChangeShapeType="1"/>
          </p:cNvSpPr>
          <p:nvPr/>
        </p:nvSpPr>
        <p:spPr bwMode="auto">
          <a:xfrm flipV="1">
            <a:off x="6146800" y="2454275"/>
            <a:ext cx="161925" cy="2381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2" name="Line 4"/>
          <p:cNvSpPr>
            <a:spLocks noChangeShapeType="1"/>
          </p:cNvSpPr>
          <p:nvPr/>
        </p:nvSpPr>
        <p:spPr bwMode="auto">
          <a:xfrm flipV="1">
            <a:off x="5099050" y="2101850"/>
            <a:ext cx="142875" cy="247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3" name="Line 5"/>
          <p:cNvSpPr>
            <a:spLocks noChangeShapeType="1"/>
          </p:cNvSpPr>
          <p:nvPr/>
        </p:nvSpPr>
        <p:spPr bwMode="auto">
          <a:xfrm>
            <a:off x="3384550" y="2873375"/>
            <a:ext cx="3333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4" name="Line 6"/>
          <p:cNvSpPr>
            <a:spLocks noChangeShapeType="1"/>
          </p:cNvSpPr>
          <p:nvPr/>
        </p:nvSpPr>
        <p:spPr bwMode="auto">
          <a:xfrm>
            <a:off x="3203575" y="4121150"/>
            <a:ext cx="304800" cy="38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5" name="Line 7"/>
          <p:cNvSpPr>
            <a:spLocks noChangeShapeType="1"/>
          </p:cNvSpPr>
          <p:nvPr/>
        </p:nvSpPr>
        <p:spPr bwMode="auto">
          <a:xfrm>
            <a:off x="5927725" y="4035425"/>
            <a:ext cx="295275" cy="190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6" name="Line 8"/>
          <p:cNvSpPr>
            <a:spLocks noChangeShapeType="1"/>
          </p:cNvSpPr>
          <p:nvPr/>
        </p:nvSpPr>
        <p:spPr bwMode="auto">
          <a:xfrm>
            <a:off x="4813300" y="5616575"/>
            <a:ext cx="238125" cy="1428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7" name="Line 9"/>
          <p:cNvSpPr>
            <a:spLocks noChangeShapeType="1"/>
          </p:cNvSpPr>
          <p:nvPr/>
        </p:nvSpPr>
        <p:spPr bwMode="auto">
          <a:xfrm flipH="1" flipV="1">
            <a:off x="3527425" y="4159250"/>
            <a:ext cx="1266825" cy="1476375"/>
          </a:xfrm>
          <a:prstGeom prst="line">
            <a:avLst/>
          </a:prstGeom>
          <a:noFill/>
          <a:ln w="76200" cap="rnd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8" name="Freeform 10"/>
          <p:cNvSpPr>
            <a:spLocks/>
          </p:cNvSpPr>
          <p:nvPr/>
        </p:nvSpPr>
        <p:spPr bwMode="auto">
          <a:xfrm>
            <a:off x="4806950" y="5764213"/>
            <a:ext cx="735013" cy="820737"/>
          </a:xfrm>
          <a:custGeom>
            <a:avLst/>
            <a:gdLst>
              <a:gd name="T0" fmla="*/ 2147483647 w 463"/>
              <a:gd name="T1" fmla="*/ 0 h 517"/>
              <a:gd name="T2" fmla="*/ 2147483647 w 463"/>
              <a:gd name="T3" fmla="*/ 2147483647 h 517"/>
              <a:gd name="T4" fmla="*/ 2147483647 w 463"/>
              <a:gd name="T5" fmla="*/ 2147483647 h 517"/>
              <a:gd name="T6" fmla="*/ 2147483647 w 463"/>
              <a:gd name="T7" fmla="*/ 2147483647 h 517"/>
              <a:gd name="T8" fmla="*/ 0 w 463"/>
              <a:gd name="T9" fmla="*/ 2147483647 h 517"/>
              <a:gd name="T10" fmla="*/ 2147483647 w 463"/>
              <a:gd name="T11" fmla="*/ 0 h 5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63"/>
              <a:gd name="T19" fmla="*/ 0 h 517"/>
              <a:gd name="T20" fmla="*/ 463 w 463"/>
              <a:gd name="T21" fmla="*/ 517 h 51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63" h="517">
                <a:moveTo>
                  <a:pt x="150" y="0"/>
                </a:moveTo>
                <a:lnTo>
                  <a:pt x="432" y="132"/>
                </a:lnTo>
                <a:lnTo>
                  <a:pt x="462" y="516"/>
                </a:lnTo>
                <a:lnTo>
                  <a:pt x="162" y="510"/>
                </a:lnTo>
                <a:lnTo>
                  <a:pt x="0" y="240"/>
                </a:lnTo>
                <a:lnTo>
                  <a:pt x="150" y="0"/>
                </a:lnTo>
              </a:path>
            </a:pathLst>
          </a:custGeom>
          <a:noFill/>
          <a:ln w="25400" cap="rnd" cmpd="sng">
            <a:solidFill>
              <a:schemeClr val="accent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9" name="Freeform 11"/>
          <p:cNvSpPr>
            <a:spLocks/>
          </p:cNvSpPr>
          <p:nvPr/>
        </p:nvSpPr>
        <p:spPr bwMode="auto">
          <a:xfrm>
            <a:off x="6234113" y="3705225"/>
            <a:ext cx="1311275" cy="784225"/>
          </a:xfrm>
          <a:custGeom>
            <a:avLst/>
            <a:gdLst>
              <a:gd name="T0" fmla="*/ 2147483647 w 826"/>
              <a:gd name="T1" fmla="*/ 0 h 494"/>
              <a:gd name="T2" fmla="*/ 2147483647 w 826"/>
              <a:gd name="T3" fmla="*/ 2147483647 h 494"/>
              <a:gd name="T4" fmla="*/ 2147483647 w 826"/>
              <a:gd name="T5" fmla="*/ 2147483647 h 494"/>
              <a:gd name="T6" fmla="*/ 2147483647 w 826"/>
              <a:gd name="T7" fmla="*/ 2147483647 h 494"/>
              <a:gd name="T8" fmla="*/ 0 w 826"/>
              <a:gd name="T9" fmla="*/ 2147483647 h 494"/>
              <a:gd name="T10" fmla="*/ 2147483647 w 826"/>
              <a:gd name="T11" fmla="*/ 0 h 49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826"/>
              <a:gd name="T19" fmla="*/ 0 h 494"/>
              <a:gd name="T20" fmla="*/ 826 w 826"/>
              <a:gd name="T21" fmla="*/ 494 h 49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826" h="494">
                <a:moveTo>
                  <a:pt x="267" y="0"/>
                </a:moveTo>
                <a:lnTo>
                  <a:pt x="771" y="126"/>
                </a:lnTo>
                <a:lnTo>
                  <a:pt x="825" y="493"/>
                </a:lnTo>
                <a:lnTo>
                  <a:pt x="289" y="487"/>
                </a:lnTo>
                <a:lnTo>
                  <a:pt x="0" y="229"/>
                </a:lnTo>
                <a:lnTo>
                  <a:pt x="267" y="0"/>
                </a:lnTo>
              </a:path>
            </a:pathLst>
          </a:custGeom>
          <a:noFill/>
          <a:ln w="25400" cap="rnd" cmpd="sng">
            <a:solidFill>
              <a:schemeClr val="accent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0" name="Freeform 12"/>
          <p:cNvSpPr>
            <a:spLocks/>
          </p:cNvSpPr>
          <p:nvPr/>
        </p:nvSpPr>
        <p:spPr bwMode="auto">
          <a:xfrm>
            <a:off x="4495800" y="2359025"/>
            <a:ext cx="1449388" cy="2439988"/>
          </a:xfrm>
          <a:custGeom>
            <a:avLst/>
            <a:gdLst>
              <a:gd name="T0" fmla="*/ 2147483647 w 913"/>
              <a:gd name="T1" fmla="*/ 0 h 1537"/>
              <a:gd name="T2" fmla="*/ 2147483647 w 913"/>
              <a:gd name="T3" fmla="*/ 2147483647 h 1537"/>
              <a:gd name="T4" fmla="*/ 2147483647 w 913"/>
              <a:gd name="T5" fmla="*/ 2147483647 h 1537"/>
              <a:gd name="T6" fmla="*/ 0 w 913"/>
              <a:gd name="T7" fmla="*/ 2147483647 h 1537"/>
              <a:gd name="T8" fmla="*/ 0 60000 65536"/>
              <a:gd name="T9" fmla="*/ 0 60000 65536"/>
              <a:gd name="T10" fmla="*/ 0 60000 65536"/>
              <a:gd name="T11" fmla="*/ 0 60000 65536"/>
              <a:gd name="T12" fmla="*/ 0 w 913"/>
              <a:gd name="T13" fmla="*/ 0 h 1537"/>
              <a:gd name="T14" fmla="*/ 913 w 913"/>
              <a:gd name="T15" fmla="*/ 1537 h 15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13" h="1537">
                <a:moveTo>
                  <a:pt x="384" y="0"/>
                </a:moveTo>
                <a:lnTo>
                  <a:pt x="288" y="768"/>
                </a:lnTo>
                <a:lnTo>
                  <a:pt x="912" y="1056"/>
                </a:lnTo>
                <a:lnTo>
                  <a:pt x="0" y="1536"/>
                </a:lnTo>
              </a:path>
            </a:pathLst>
          </a:custGeom>
          <a:noFill/>
          <a:ln w="76200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1" name="Line 13"/>
          <p:cNvSpPr>
            <a:spLocks noChangeShapeType="1"/>
          </p:cNvSpPr>
          <p:nvPr/>
        </p:nvSpPr>
        <p:spPr bwMode="auto">
          <a:xfrm flipV="1">
            <a:off x="3505200" y="3578225"/>
            <a:ext cx="1447800" cy="609600"/>
          </a:xfrm>
          <a:prstGeom prst="line">
            <a:avLst/>
          </a:prstGeom>
          <a:noFill/>
          <a:ln w="76200" cap="rnd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2" name="Freeform 14"/>
          <p:cNvSpPr>
            <a:spLocks/>
          </p:cNvSpPr>
          <p:nvPr/>
        </p:nvSpPr>
        <p:spPr bwMode="auto">
          <a:xfrm>
            <a:off x="3524250" y="2344738"/>
            <a:ext cx="2622550" cy="3281362"/>
          </a:xfrm>
          <a:custGeom>
            <a:avLst/>
            <a:gdLst>
              <a:gd name="T0" fmla="*/ 2147483647 w 1652"/>
              <a:gd name="T1" fmla="*/ 2147483647 h 2067"/>
              <a:gd name="T2" fmla="*/ 2147483647 w 1652"/>
              <a:gd name="T3" fmla="*/ 0 h 2067"/>
              <a:gd name="T4" fmla="*/ 2147483647 w 1652"/>
              <a:gd name="T5" fmla="*/ 2147483647 h 2067"/>
              <a:gd name="T6" fmla="*/ 2147483647 w 1652"/>
              <a:gd name="T7" fmla="*/ 2147483647 h 2067"/>
              <a:gd name="T8" fmla="*/ 2147483647 w 1652"/>
              <a:gd name="T9" fmla="*/ 2147483647 h 2067"/>
              <a:gd name="T10" fmla="*/ 2147483647 w 1652"/>
              <a:gd name="T11" fmla="*/ 2147483647 h 2067"/>
              <a:gd name="T12" fmla="*/ 0 w 1652"/>
              <a:gd name="T13" fmla="*/ 2147483647 h 2067"/>
              <a:gd name="T14" fmla="*/ 2147483647 w 1652"/>
              <a:gd name="T15" fmla="*/ 2147483647 h 206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652"/>
              <a:gd name="T25" fmla="*/ 0 h 2067"/>
              <a:gd name="T26" fmla="*/ 1652 w 1652"/>
              <a:gd name="T27" fmla="*/ 2067 h 206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652" h="2067">
                <a:moveTo>
                  <a:pt x="116" y="328"/>
                </a:moveTo>
                <a:lnTo>
                  <a:pt x="989" y="0"/>
                </a:lnTo>
                <a:lnTo>
                  <a:pt x="1651" y="205"/>
                </a:lnTo>
                <a:lnTo>
                  <a:pt x="1514" y="1050"/>
                </a:lnTo>
                <a:lnTo>
                  <a:pt x="812" y="2066"/>
                </a:lnTo>
                <a:lnTo>
                  <a:pt x="628" y="1562"/>
                </a:lnTo>
                <a:lnTo>
                  <a:pt x="0" y="1146"/>
                </a:lnTo>
                <a:lnTo>
                  <a:pt x="116" y="328"/>
                </a:lnTo>
              </a:path>
            </a:pathLst>
          </a:custGeom>
          <a:noFill/>
          <a:ln w="50800" cap="rnd" cmpd="sng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3" name="Freeform 15"/>
          <p:cNvSpPr>
            <a:spLocks/>
          </p:cNvSpPr>
          <p:nvPr/>
        </p:nvSpPr>
        <p:spPr bwMode="auto">
          <a:xfrm>
            <a:off x="3733800" y="2663825"/>
            <a:ext cx="2439988" cy="915988"/>
          </a:xfrm>
          <a:custGeom>
            <a:avLst/>
            <a:gdLst>
              <a:gd name="T0" fmla="*/ 0 w 1537"/>
              <a:gd name="T1" fmla="*/ 2147483647 h 577"/>
              <a:gd name="T2" fmla="*/ 2147483647 w 1537"/>
              <a:gd name="T3" fmla="*/ 2147483647 h 577"/>
              <a:gd name="T4" fmla="*/ 2147483647 w 1537"/>
              <a:gd name="T5" fmla="*/ 0 h 577"/>
              <a:gd name="T6" fmla="*/ 0 60000 65536"/>
              <a:gd name="T7" fmla="*/ 0 60000 65536"/>
              <a:gd name="T8" fmla="*/ 0 60000 65536"/>
              <a:gd name="T9" fmla="*/ 0 w 1537"/>
              <a:gd name="T10" fmla="*/ 0 h 577"/>
              <a:gd name="T11" fmla="*/ 1537 w 1537"/>
              <a:gd name="T12" fmla="*/ 577 h 57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37" h="577">
                <a:moveTo>
                  <a:pt x="0" y="144"/>
                </a:moveTo>
                <a:lnTo>
                  <a:pt x="768" y="576"/>
                </a:lnTo>
                <a:lnTo>
                  <a:pt x="1536" y="0"/>
                </a:lnTo>
              </a:path>
            </a:pathLst>
          </a:custGeom>
          <a:noFill/>
          <a:ln w="76200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4" name="Oval 16"/>
          <p:cNvSpPr>
            <a:spLocks noChangeArrowheads="1"/>
          </p:cNvSpPr>
          <p:nvPr/>
        </p:nvSpPr>
        <p:spPr bwMode="auto">
          <a:xfrm>
            <a:off x="3657600" y="2819400"/>
            <a:ext cx="107950" cy="131763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905" name="Oval 17"/>
          <p:cNvSpPr>
            <a:spLocks noChangeArrowheads="1"/>
          </p:cNvSpPr>
          <p:nvPr/>
        </p:nvSpPr>
        <p:spPr bwMode="auto">
          <a:xfrm>
            <a:off x="4457700" y="4762500"/>
            <a:ext cx="106363" cy="131763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906" name="Oval 18"/>
          <p:cNvSpPr>
            <a:spLocks noChangeArrowheads="1"/>
          </p:cNvSpPr>
          <p:nvPr/>
        </p:nvSpPr>
        <p:spPr bwMode="auto">
          <a:xfrm>
            <a:off x="5041900" y="2298700"/>
            <a:ext cx="106363" cy="133350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907" name="Oval 19"/>
          <p:cNvSpPr>
            <a:spLocks noChangeArrowheads="1"/>
          </p:cNvSpPr>
          <p:nvPr/>
        </p:nvSpPr>
        <p:spPr bwMode="auto">
          <a:xfrm>
            <a:off x="6096000" y="2616200"/>
            <a:ext cx="106363" cy="133350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908" name="Oval 20"/>
          <p:cNvSpPr>
            <a:spLocks noChangeArrowheads="1"/>
          </p:cNvSpPr>
          <p:nvPr/>
        </p:nvSpPr>
        <p:spPr bwMode="auto">
          <a:xfrm>
            <a:off x="5873750" y="3962400"/>
            <a:ext cx="106363" cy="131763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909" name="Oval 21"/>
          <p:cNvSpPr>
            <a:spLocks noChangeArrowheads="1"/>
          </p:cNvSpPr>
          <p:nvPr/>
        </p:nvSpPr>
        <p:spPr bwMode="auto">
          <a:xfrm>
            <a:off x="4895850" y="3530600"/>
            <a:ext cx="107950" cy="131763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910" name="Oval 22"/>
          <p:cNvSpPr>
            <a:spLocks noChangeArrowheads="1"/>
          </p:cNvSpPr>
          <p:nvPr/>
        </p:nvSpPr>
        <p:spPr bwMode="auto">
          <a:xfrm>
            <a:off x="4743450" y="5562600"/>
            <a:ext cx="106363" cy="131763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911" name="Rectangle 23"/>
          <p:cNvSpPr>
            <a:spLocks noChangeArrowheads="1"/>
          </p:cNvSpPr>
          <p:nvPr/>
        </p:nvSpPr>
        <p:spPr bwMode="auto">
          <a:xfrm>
            <a:off x="4179888" y="3819525"/>
            <a:ext cx="1226683" cy="893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/>
          <a:p>
            <a:pPr eaLnBrk="0" hangingPunct="0"/>
            <a:r>
              <a:rPr kumimoji="0" lang="en-US" sz="1800" dirty="0" smtClean="0">
                <a:solidFill>
                  <a:srgbClr val="FF0000"/>
                </a:solidFill>
              </a:rPr>
              <a:t>Backbone or Core</a:t>
            </a:r>
            <a:endParaRPr kumimoji="0" lang="en-US" sz="1800" dirty="0">
              <a:solidFill>
                <a:srgbClr val="FF0000"/>
              </a:solidFill>
            </a:endParaRPr>
          </a:p>
          <a:p>
            <a:pPr eaLnBrk="0" hangingPunct="0"/>
            <a:endParaRPr kumimoji="0" lang="en-US" sz="1600" dirty="0"/>
          </a:p>
        </p:txBody>
      </p:sp>
      <p:grpSp>
        <p:nvGrpSpPr>
          <p:cNvPr id="37912" name="Group 24"/>
          <p:cNvGrpSpPr>
            <a:grpSpLocks/>
          </p:cNvGrpSpPr>
          <p:nvPr/>
        </p:nvGrpSpPr>
        <p:grpSpPr bwMode="auto">
          <a:xfrm>
            <a:off x="5210175" y="1260837"/>
            <a:ext cx="85725" cy="85725"/>
            <a:chOff x="2919" y="404"/>
            <a:chExt cx="54" cy="54"/>
          </a:xfrm>
        </p:grpSpPr>
        <p:sp>
          <p:nvSpPr>
            <p:cNvPr id="38049" name="Rectangle 25"/>
            <p:cNvSpPr>
              <a:spLocks noChangeArrowheads="1"/>
            </p:cNvSpPr>
            <p:nvPr/>
          </p:nvSpPr>
          <p:spPr bwMode="auto">
            <a:xfrm>
              <a:off x="2927" y="412"/>
              <a:ext cx="38" cy="38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050" name="Rectangle 26"/>
            <p:cNvSpPr>
              <a:spLocks noChangeArrowheads="1"/>
            </p:cNvSpPr>
            <p:nvPr/>
          </p:nvSpPr>
          <p:spPr bwMode="auto">
            <a:xfrm>
              <a:off x="2919" y="404"/>
              <a:ext cx="54" cy="54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7913" name="Group 27"/>
          <p:cNvGrpSpPr>
            <a:grpSpLocks/>
          </p:cNvGrpSpPr>
          <p:nvPr/>
        </p:nvGrpSpPr>
        <p:grpSpPr bwMode="auto">
          <a:xfrm>
            <a:off x="4972050" y="1638300"/>
            <a:ext cx="84138" cy="85725"/>
            <a:chOff x="2776" y="644"/>
            <a:chExt cx="53" cy="54"/>
          </a:xfrm>
        </p:grpSpPr>
        <p:sp>
          <p:nvSpPr>
            <p:cNvPr id="38047" name="Rectangle 28"/>
            <p:cNvSpPr>
              <a:spLocks noChangeArrowheads="1"/>
            </p:cNvSpPr>
            <p:nvPr/>
          </p:nvSpPr>
          <p:spPr bwMode="auto">
            <a:xfrm>
              <a:off x="2784" y="652"/>
              <a:ext cx="37" cy="38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048" name="Rectangle 29"/>
            <p:cNvSpPr>
              <a:spLocks noChangeArrowheads="1"/>
            </p:cNvSpPr>
            <p:nvPr/>
          </p:nvSpPr>
          <p:spPr bwMode="auto">
            <a:xfrm>
              <a:off x="2776" y="644"/>
              <a:ext cx="53" cy="54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7914" name="Group 30"/>
          <p:cNvGrpSpPr>
            <a:grpSpLocks/>
          </p:cNvGrpSpPr>
          <p:nvPr/>
        </p:nvGrpSpPr>
        <p:grpSpPr bwMode="auto">
          <a:xfrm>
            <a:off x="6642100" y="3662363"/>
            <a:ext cx="84138" cy="85725"/>
            <a:chOff x="3828" y="1919"/>
            <a:chExt cx="53" cy="54"/>
          </a:xfrm>
        </p:grpSpPr>
        <p:sp>
          <p:nvSpPr>
            <p:cNvPr id="38045" name="Rectangle 31"/>
            <p:cNvSpPr>
              <a:spLocks noChangeArrowheads="1"/>
            </p:cNvSpPr>
            <p:nvPr/>
          </p:nvSpPr>
          <p:spPr bwMode="auto">
            <a:xfrm>
              <a:off x="3836" y="1927"/>
              <a:ext cx="37" cy="38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046" name="Rectangle 32"/>
            <p:cNvSpPr>
              <a:spLocks noChangeArrowheads="1"/>
            </p:cNvSpPr>
            <p:nvPr/>
          </p:nvSpPr>
          <p:spPr bwMode="auto">
            <a:xfrm>
              <a:off x="3828" y="1919"/>
              <a:ext cx="53" cy="54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7915" name="Group 33"/>
          <p:cNvGrpSpPr>
            <a:grpSpLocks/>
          </p:cNvGrpSpPr>
          <p:nvPr/>
        </p:nvGrpSpPr>
        <p:grpSpPr bwMode="auto">
          <a:xfrm>
            <a:off x="2863850" y="2030413"/>
            <a:ext cx="85725" cy="85725"/>
            <a:chOff x="1448" y="891"/>
            <a:chExt cx="54" cy="54"/>
          </a:xfrm>
        </p:grpSpPr>
        <p:sp>
          <p:nvSpPr>
            <p:cNvPr id="38043" name="Rectangle 34"/>
            <p:cNvSpPr>
              <a:spLocks noChangeArrowheads="1"/>
            </p:cNvSpPr>
            <p:nvPr/>
          </p:nvSpPr>
          <p:spPr bwMode="auto">
            <a:xfrm>
              <a:off x="1456" y="899"/>
              <a:ext cx="38" cy="38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044" name="Rectangle 35"/>
            <p:cNvSpPr>
              <a:spLocks noChangeArrowheads="1"/>
            </p:cNvSpPr>
            <p:nvPr/>
          </p:nvSpPr>
          <p:spPr bwMode="auto">
            <a:xfrm>
              <a:off x="1448" y="891"/>
              <a:ext cx="54" cy="54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7916" name="Group 36"/>
          <p:cNvGrpSpPr>
            <a:grpSpLocks/>
          </p:cNvGrpSpPr>
          <p:nvPr/>
        </p:nvGrpSpPr>
        <p:grpSpPr bwMode="auto">
          <a:xfrm>
            <a:off x="2892425" y="2824163"/>
            <a:ext cx="84138" cy="85725"/>
            <a:chOff x="1466" y="1391"/>
            <a:chExt cx="53" cy="54"/>
          </a:xfrm>
        </p:grpSpPr>
        <p:sp>
          <p:nvSpPr>
            <p:cNvPr id="38041" name="Rectangle 37"/>
            <p:cNvSpPr>
              <a:spLocks noChangeArrowheads="1"/>
            </p:cNvSpPr>
            <p:nvPr/>
          </p:nvSpPr>
          <p:spPr bwMode="auto">
            <a:xfrm>
              <a:off x="1474" y="1399"/>
              <a:ext cx="37" cy="38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042" name="Rectangle 38"/>
            <p:cNvSpPr>
              <a:spLocks noChangeArrowheads="1"/>
            </p:cNvSpPr>
            <p:nvPr/>
          </p:nvSpPr>
          <p:spPr bwMode="auto">
            <a:xfrm>
              <a:off x="1466" y="1391"/>
              <a:ext cx="53" cy="54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7917" name="Group 39"/>
          <p:cNvGrpSpPr>
            <a:grpSpLocks/>
          </p:cNvGrpSpPr>
          <p:nvPr/>
        </p:nvGrpSpPr>
        <p:grpSpPr bwMode="auto">
          <a:xfrm>
            <a:off x="2636838" y="2411413"/>
            <a:ext cx="84137" cy="85725"/>
            <a:chOff x="1305" y="1131"/>
            <a:chExt cx="53" cy="54"/>
          </a:xfrm>
        </p:grpSpPr>
        <p:sp>
          <p:nvSpPr>
            <p:cNvPr id="38039" name="Rectangle 40"/>
            <p:cNvSpPr>
              <a:spLocks noChangeArrowheads="1"/>
            </p:cNvSpPr>
            <p:nvPr/>
          </p:nvSpPr>
          <p:spPr bwMode="auto">
            <a:xfrm>
              <a:off x="1313" y="1139"/>
              <a:ext cx="37" cy="38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040" name="Rectangle 41"/>
            <p:cNvSpPr>
              <a:spLocks noChangeArrowheads="1"/>
            </p:cNvSpPr>
            <p:nvPr/>
          </p:nvSpPr>
          <p:spPr bwMode="auto">
            <a:xfrm>
              <a:off x="1305" y="1131"/>
              <a:ext cx="53" cy="54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7918" name="Group 42"/>
          <p:cNvGrpSpPr>
            <a:grpSpLocks/>
          </p:cNvGrpSpPr>
          <p:nvPr/>
        </p:nvGrpSpPr>
        <p:grpSpPr bwMode="auto">
          <a:xfrm>
            <a:off x="3316288" y="2252663"/>
            <a:ext cx="84137" cy="85725"/>
            <a:chOff x="1733" y="1031"/>
            <a:chExt cx="53" cy="54"/>
          </a:xfrm>
        </p:grpSpPr>
        <p:sp>
          <p:nvSpPr>
            <p:cNvPr id="38037" name="Rectangle 43"/>
            <p:cNvSpPr>
              <a:spLocks noChangeArrowheads="1"/>
            </p:cNvSpPr>
            <p:nvPr/>
          </p:nvSpPr>
          <p:spPr bwMode="auto">
            <a:xfrm>
              <a:off x="1741" y="1039"/>
              <a:ext cx="37" cy="38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038" name="Rectangle 44"/>
            <p:cNvSpPr>
              <a:spLocks noChangeArrowheads="1"/>
            </p:cNvSpPr>
            <p:nvPr/>
          </p:nvSpPr>
          <p:spPr bwMode="auto">
            <a:xfrm>
              <a:off x="1733" y="1031"/>
              <a:ext cx="53" cy="54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7919" name="Group 45"/>
          <p:cNvGrpSpPr>
            <a:grpSpLocks/>
          </p:cNvGrpSpPr>
          <p:nvPr/>
        </p:nvGrpSpPr>
        <p:grpSpPr bwMode="auto">
          <a:xfrm>
            <a:off x="2700338" y="3879850"/>
            <a:ext cx="85725" cy="85725"/>
            <a:chOff x="1345" y="2056"/>
            <a:chExt cx="54" cy="54"/>
          </a:xfrm>
        </p:grpSpPr>
        <p:sp>
          <p:nvSpPr>
            <p:cNvPr id="38035" name="Rectangle 46"/>
            <p:cNvSpPr>
              <a:spLocks noChangeArrowheads="1"/>
            </p:cNvSpPr>
            <p:nvPr/>
          </p:nvSpPr>
          <p:spPr bwMode="auto">
            <a:xfrm>
              <a:off x="1353" y="2064"/>
              <a:ext cx="38" cy="38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036" name="Rectangle 47"/>
            <p:cNvSpPr>
              <a:spLocks noChangeArrowheads="1"/>
            </p:cNvSpPr>
            <p:nvPr/>
          </p:nvSpPr>
          <p:spPr bwMode="auto">
            <a:xfrm>
              <a:off x="1345" y="2056"/>
              <a:ext cx="54" cy="54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7920" name="Group 48"/>
          <p:cNvGrpSpPr>
            <a:grpSpLocks/>
          </p:cNvGrpSpPr>
          <p:nvPr/>
        </p:nvGrpSpPr>
        <p:grpSpPr bwMode="auto">
          <a:xfrm>
            <a:off x="2728913" y="4673600"/>
            <a:ext cx="84137" cy="85725"/>
            <a:chOff x="1363" y="2556"/>
            <a:chExt cx="53" cy="54"/>
          </a:xfrm>
        </p:grpSpPr>
        <p:sp>
          <p:nvSpPr>
            <p:cNvPr id="38033" name="Rectangle 49"/>
            <p:cNvSpPr>
              <a:spLocks noChangeArrowheads="1"/>
            </p:cNvSpPr>
            <p:nvPr/>
          </p:nvSpPr>
          <p:spPr bwMode="auto">
            <a:xfrm>
              <a:off x="1371" y="2564"/>
              <a:ext cx="37" cy="38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034" name="Rectangle 50"/>
            <p:cNvSpPr>
              <a:spLocks noChangeArrowheads="1"/>
            </p:cNvSpPr>
            <p:nvPr/>
          </p:nvSpPr>
          <p:spPr bwMode="auto">
            <a:xfrm>
              <a:off x="1363" y="2556"/>
              <a:ext cx="53" cy="54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7921" name="Group 51"/>
          <p:cNvGrpSpPr>
            <a:grpSpLocks/>
          </p:cNvGrpSpPr>
          <p:nvPr/>
        </p:nvGrpSpPr>
        <p:grpSpPr bwMode="auto">
          <a:xfrm>
            <a:off x="2473325" y="4260850"/>
            <a:ext cx="84138" cy="85725"/>
            <a:chOff x="1202" y="2296"/>
            <a:chExt cx="53" cy="54"/>
          </a:xfrm>
        </p:grpSpPr>
        <p:sp>
          <p:nvSpPr>
            <p:cNvPr id="38031" name="Rectangle 52"/>
            <p:cNvSpPr>
              <a:spLocks noChangeArrowheads="1"/>
            </p:cNvSpPr>
            <p:nvPr/>
          </p:nvSpPr>
          <p:spPr bwMode="auto">
            <a:xfrm>
              <a:off x="1210" y="2304"/>
              <a:ext cx="37" cy="38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032" name="Rectangle 53"/>
            <p:cNvSpPr>
              <a:spLocks noChangeArrowheads="1"/>
            </p:cNvSpPr>
            <p:nvPr/>
          </p:nvSpPr>
          <p:spPr bwMode="auto">
            <a:xfrm>
              <a:off x="1202" y="2296"/>
              <a:ext cx="53" cy="54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7922" name="Group 54"/>
          <p:cNvGrpSpPr>
            <a:grpSpLocks/>
          </p:cNvGrpSpPr>
          <p:nvPr/>
        </p:nvGrpSpPr>
        <p:grpSpPr bwMode="auto">
          <a:xfrm>
            <a:off x="3197225" y="4687888"/>
            <a:ext cx="84138" cy="85725"/>
            <a:chOff x="1658" y="2565"/>
            <a:chExt cx="53" cy="54"/>
          </a:xfrm>
        </p:grpSpPr>
        <p:sp>
          <p:nvSpPr>
            <p:cNvPr id="38029" name="Rectangle 55"/>
            <p:cNvSpPr>
              <a:spLocks noChangeArrowheads="1"/>
            </p:cNvSpPr>
            <p:nvPr/>
          </p:nvSpPr>
          <p:spPr bwMode="auto">
            <a:xfrm>
              <a:off x="1666" y="2573"/>
              <a:ext cx="37" cy="38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030" name="Rectangle 56"/>
            <p:cNvSpPr>
              <a:spLocks noChangeArrowheads="1"/>
            </p:cNvSpPr>
            <p:nvPr/>
          </p:nvSpPr>
          <p:spPr bwMode="auto">
            <a:xfrm>
              <a:off x="1658" y="2565"/>
              <a:ext cx="53" cy="54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7923" name="Group 57"/>
          <p:cNvGrpSpPr>
            <a:grpSpLocks/>
          </p:cNvGrpSpPr>
          <p:nvPr/>
        </p:nvGrpSpPr>
        <p:grpSpPr bwMode="auto">
          <a:xfrm>
            <a:off x="5029200" y="6515100"/>
            <a:ext cx="84138" cy="85725"/>
            <a:chOff x="2812" y="3716"/>
            <a:chExt cx="53" cy="54"/>
          </a:xfrm>
        </p:grpSpPr>
        <p:sp>
          <p:nvSpPr>
            <p:cNvPr id="38027" name="Rectangle 58"/>
            <p:cNvSpPr>
              <a:spLocks noChangeArrowheads="1"/>
            </p:cNvSpPr>
            <p:nvPr/>
          </p:nvSpPr>
          <p:spPr bwMode="auto">
            <a:xfrm>
              <a:off x="2820" y="3724"/>
              <a:ext cx="37" cy="38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028" name="Rectangle 59"/>
            <p:cNvSpPr>
              <a:spLocks noChangeArrowheads="1"/>
            </p:cNvSpPr>
            <p:nvPr/>
          </p:nvSpPr>
          <p:spPr bwMode="auto">
            <a:xfrm>
              <a:off x="2812" y="3716"/>
              <a:ext cx="53" cy="54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7924" name="Group 60"/>
          <p:cNvGrpSpPr>
            <a:grpSpLocks/>
          </p:cNvGrpSpPr>
          <p:nvPr/>
        </p:nvGrpSpPr>
        <p:grpSpPr bwMode="auto">
          <a:xfrm>
            <a:off x="4773613" y="6102350"/>
            <a:ext cx="84137" cy="85725"/>
            <a:chOff x="2651" y="3456"/>
            <a:chExt cx="53" cy="54"/>
          </a:xfrm>
        </p:grpSpPr>
        <p:sp>
          <p:nvSpPr>
            <p:cNvPr id="38025" name="Rectangle 61"/>
            <p:cNvSpPr>
              <a:spLocks noChangeArrowheads="1"/>
            </p:cNvSpPr>
            <p:nvPr/>
          </p:nvSpPr>
          <p:spPr bwMode="auto">
            <a:xfrm>
              <a:off x="2659" y="3464"/>
              <a:ext cx="37" cy="38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026" name="Rectangle 62"/>
            <p:cNvSpPr>
              <a:spLocks noChangeArrowheads="1"/>
            </p:cNvSpPr>
            <p:nvPr/>
          </p:nvSpPr>
          <p:spPr bwMode="auto">
            <a:xfrm>
              <a:off x="2651" y="3456"/>
              <a:ext cx="53" cy="54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7925" name="Group 63"/>
          <p:cNvGrpSpPr>
            <a:grpSpLocks/>
          </p:cNvGrpSpPr>
          <p:nvPr/>
        </p:nvGrpSpPr>
        <p:grpSpPr bwMode="auto">
          <a:xfrm>
            <a:off x="5453063" y="5943600"/>
            <a:ext cx="84137" cy="85725"/>
            <a:chOff x="3079" y="3356"/>
            <a:chExt cx="53" cy="54"/>
          </a:xfrm>
        </p:grpSpPr>
        <p:sp>
          <p:nvSpPr>
            <p:cNvPr id="38023" name="Rectangle 64"/>
            <p:cNvSpPr>
              <a:spLocks noChangeArrowheads="1"/>
            </p:cNvSpPr>
            <p:nvPr/>
          </p:nvSpPr>
          <p:spPr bwMode="auto">
            <a:xfrm>
              <a:off x="3087" y="3364"/>
              <a:ext cx="37" cy="38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024" name="Rectangle 65"/>
            <p:cNvSpPr>
              <a:spLocks noChangeArrowheads="1"/>
            </p:cNvSpPr>
            <p:nvPr/>
          </p:nvSpPr>
          <p:spPr bwMode="auto">
            <a:xfrm>
              <a:off x="3079" y="3356"/>
              <a:ext cx="53" cy="54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7926" name="Group 66"/>
          <p:cNvGrpSpPr>
            <a:grpSpLocks/>
          </p:cNvGrpSpPr>
          <p:nvPr/>
        </p:nvGrpSpPr>
        <p:grpSpPr bwMode="auto">
          <a:xfrm>
            <a:off x="6651625" y="4441825"/>
            <a:ext cx="84138" cy="85725"/>
            <a:chOff x="3834" y="2410"/>
            <a:chExt cx="53" cy="54"/>
          </a:xfrm>
        </p:grpSpPr>
        <p:sp>
          <p:nvSpPr>
            <p:cNvPr id="38021" name="Rectangle 67"/>
            <p:cNvSpPr>
              <a:spLocks noChangeArrowheads="1"/>
            </p:cNvSpPr>
            <p:nvPr/>
          </p:nvSpPr>
          <p:spPr bwMode="auto">
            <a:xfrm>
              <a:off x="3842" y="2418"/>
              <a:ext cx="37" cy="38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022" name="Rectangle 68"/>
            <p:cNvSpPr>
              <a:spLocks noChangeArrowheads="1"/>
            </p:cNvSpPr>
            <p:nvPr/>
          </p:nvSpPr>
          <p:spPr bwMode="auto">
            <a:xfrm>
              <a:off x="3834" y="2410"/>
              <a:ext cx="53" cy="54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7927" name="Group 69"/>
          <p:cNvGrpSpPr>
            <a:grpSpLocks/>
          </p:cNvGrpSpPr>
          <p:nvPr/>
        </p:nvGrpSpPr>
        <p:grpSpPr bwMode="auto">
          <a:xfrm>
            <a:off x="7410450" y="3870325"/>
            <a:ext cx="84138" cy="85725"/>
            <a:chOff x="4312" y="2050"/>
            <a:chExt cx="53" cy="54"/>
          </a:xfrm>
        </p:grpSpPr>
        <p:sp>
          <p:nvSpPr>
            <p:cNvPr id="38019" name="Rectangle 70"/>
            <p:cNvSpPr>
              <a:spLocks noChangeArrowheads="1"/>
            </p:cNvSpPr>
            <p:nvPr/>
          </p:nvSpPr>
          <p:spPr bwMode="auto">
            <a:xfrm>
              <a:off x="4320" y="2058"/>
              <a:ext cx="37" cy="38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020" name="Rectangle 71"/>
            <p:cNvSpPr>
              <a:spLocks noChangeArrowheads="1"/>
            </p:cNvSpPr>
            <p:nvPr/>
          </p:nvSpPr>
          <p:spPr bwMode="auto">
            <a:xfrm>
              <a:off x="4312" y="2050"/>
              <a:ext cx="53" cy="54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7928" name="Group 72"/>
          <p:cNvGrpSpPr>
            <a:grpSpLocks/>
          </p:cNvGrpSpPr>
          <p:nvPr/>
        </p:nvGrpSpPr>
        <p:grpSpPr bwMode="auto">
          <a:xfrm>
            <a:off x="7505700" y="4438650"/>
            <a:ext cx="84138" cy="85725"/>
            <a:chOff x="4372" y="2408"/>
            <a:chExt cx="53" cy="54"/>
          </a:xfrm>
        </p:grpSpPr>
        <p:sp>
          <p:nvSpPr>
            <p:cNvPr id="38017" name="Rectangle 73"/>
            <p:cNvSpPr>
              <a:spLocks noChangeArrowheads="1"/>
            </p:cNvSpPr>
            <p:nvPr/>
          </p:nvSpPr>
          <p:spPr bwMode="auto">
            <a:xfrm>
              <a:off x="4380" y="2416"/>
              <a:ext cx="37" cy="38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018" name="Rectangle 74"/>
            <p:cNvSpPr>
              <a:spLocks noChangeArrowheads="1"/>
            </p:cNvSpPr>
            <p:nvPr/>
          </p:nvSpPr>
          <p:spPr bwMode="auto">
            <a:xfrm>
              <a:off x="4372" y="2408"/>
              <a:ext cx="53" cy="54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7929" name="Group 75"/>
          <p:cNvGrpSpPr>
            <a:grpSpLocks/>
          </p:cNvGrpSpPr>
          <p:nvPr/>
        </p:nvGrpSpPr>
        <p:grpSpPr bwMode="auto">
          <a:xfrm>
            <a:off x="6257925" y="1587500"/>
            <a:ext cx="84138" cy="85725"/>
            <a:chOff x="3586" y="612"/>
            <a:chExt cx="53" cy="54"/>
          </a:xfrm>
        </p:grpSpPr>
        <p:sp>
          <p:nvSpPr>
            <p:cNvPr id="38015" name="Rectangle 76"/>
            <p:cNvSpPr>
              <a:spLocks noChangeArrowheads="1"/>
            </p:cNvSpPr>
            <p:nvPr/>
          </p:nvSpPr>
          <p:spPr bwMode="auto">
            <a:xfrm>
              <a:off x="3594" y="620"/>
              <a:ext cx="37" cy="38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016" name="Rectangle 77"/>
            <p:cNvSpPr>
              <a:spLocks noChangeArrowheads="1"/>
            </p:cNvSpPr>
            <p:nvPr/>
          </p:nvSpPr>
          <p:spPr bwMode="auto">
            <a:xfrm>
              <a:off x="3586" y="612"/>
              <a:ext cx="53" cy="54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7930" name="Group 78"/>
          <p:cNvGrpSpPr>
            <a:grpSpLocks/>
          </p:cNvGrpSpPr>
          <p:nvPr/>
        </p:nvGrpSpPr>
        <p:grpSpPr bwMode="auto">
          <a:xfrm>
            <a:off x="6713538" y="1804988"/>
            <a:ext cx="84137" cy="85725"/>
            <a:chOff x="3873" y="749"/>
            <a:chExt cx="53" cy="54"/>
          </a:xfrm>
        </p:grpSpPr>
        <p:sp>
          <p:nvSpPr>
            <p:cNvPr id="38013" name="Rectangle 79"/>
            <p:cNvSpPr>
              <a:spLocks noChangeArrowheads="1"/>
            </p:cNvSpPr>
            <p:nvPr/>
          </p:nvSpPr>
          <p:spPr bwMode="auto">
            <a:xfrm>
              <a:off x="3881" y="757"/>
              <a:ext cx="37" cy="38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014" name="Rectangle 80"/>
            <p:cNvSpPr>
              <a:spLocks noChangeArrowheads="1"/>
            </p:cNvSpPr>
            <p:nvPr/>
          </p:nvSpPr>
          <p:spPr bwMode="auto">
            <a:xfrm>
              <a:off x="3873" y="749"/>
              <a:ext cx="53" cy="54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7931" name="Group 81"/>
          <p:cNvGrpSpPr>
            <a:grpSpLocks/>
          </p:cNvGrpSpPr>
          <p:nvPr/>
        </p:nvGrpSpPr>
        <p:grpSpPr bwMode="auto">
          <a:xfrm>
            <a:off x="6772275" y="2365375"/>
            <a:ext cx="84138" cy="85725"/>
            <a:chOff x="3910" y="1102"/>
            <a:chExt cx="53" cy="54"/>
          </a:xfrm>
        </p:grpSpPr>
        <p:sp>
          <p:nvSpPr>
            <p:cNvPr id="38011" name="Rectangle 82"/>
            <p:cNvSpPr>
              <a:spLocks noChangeArrowheads="1"/>
            </p:cNvSpPr>
            <p:nvPr/>
          </p:nvSpPr>
          <p:spPr bwMode="auto">
            <a:xfrm>
              <a:off x="3918" y="1110"/>
              <a:ext cx="37" cy="38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012" name="Rectangle 83"/>
            <p:cNvSpPr>
              <a:spLocks noChangeArrowheads="1"/>
            </p:cNvSpPr>
            <p:nvPr/>
          </p:nvSpPr>
          <p:spPr bwMode="auto">
            <a:xfrm>
              <a:off x="3910" y="1102"/>
              <a:ext cx="53" cy="54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7932" name="Group 84"/>
          <p:cNvGrpSpPr>
            <a:grpSpLocks/>
          </p:cNvGrpSpPr>
          <p:nvPr/>
        </p:nvGrpSpPr>
        <p:grpSpPr bwMode="auto">
          <a:xfrm>
            <a:off x="5638800" y="1477963"/>
            <a:ext cx="84138" cy="85725"/>
            <a:chOff x="3196" y="543"/>
            <a:chExt cx="53" cy="54"/>
          </a:xfrm>
        </p:grpSpPr>
        <p:sp>
          <p:nvSpPr>
            <p:cNvPr id="38009" name="Rectangle 85"/>
            <p:cNvSpPr>
              <a:spLocks noChangeArrowheads="1"/>
            </p:cNvSpPr>
            <p:nvPr/>
          </p:nvSpPr>
          <p:spPr bwMode="auto">
            <a:xfrm>
              <a:off x="3204" y="551"/>
              <a:ext cx="37" cy="38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010" name="Rectangle 86"/>
            <p:cNvSpPr>
              <a:spLocks noChangeArrowheads="1"/>
            </p:cNvSpPr>
            <p:nvPr/>
          </p:nvSpPr>
          <p:spPr bwMode="auto">
            <a:xfrm>
              <a:off x="3196" y="543"/>
              <a:ext cx="53" cy="54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7933" name="Group 87"/>
          <p:cNvGrpSpPr>
            <a:grpSpLocks/>
          </p:cNvGrpSpPr>
          <p:nvPr/>
        </p:nvGrpSpPr>
        <p:grpSpPr bwMode="auto">
          <a:xfrm>
            <a:off x="5489575" y="6546850"/>
            <a:ext cx="84138" cy="85725"/>
            <a:chOff x="3102" y="3736"/>
            <a:chExt cx="53" cy="54"/>
          </a:xfrm>
        </p:grpSpPr>
        <p:sp>
          <p:nvSpPr>
            <p:cNvPr id="38007" name="Rectangle 88"/>
            <p:cNvSpPr>
              <a:spLocks noChangeArrowheads="1"/>
            </p:cNvSpPr>
            <p:nvPr/>
          </p:nvSpPr>
          <p:spPr bwMode="auto">
            <a:xfrm>
              <a:off x="3110" y="3744"/>
              <a:ext cx="37" cy="38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008" name="Rectangle 89"/>
            <p:cNvSpPr>
              <a:spLocks noChangeArrowheads="1"/>
            </p:cNvSpPr>
            <p:nvPr/>
          </p:nvSpPr>
          <p:spPr bwMode="auto">
            <a:xfrm>
              <a:off x="3102" y="3736"/>
              <a:ext cx="53" cy="54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7934" name="Group 90"/>
          <p:cNvGrpSpPr>
            <a:grpSpLocks/>
          </p:cNvGrpSpPr>
          <p:nvPr/>
        </p:nvGrpSpPr>
        <p:grpSpPr bwMode="auto">
          <a:xfrm>
            <a:off x="3340100" y="2833688"/>
            <a:ext cx="84138" cy="85725"/>
            <a:chOff x="1748" y="1397"/>
            <a:chExt cx="53" cy="54"/>
          </a:xfrm>
        </p:grpSpPr>
        <p:sp>
          <p:nvSpPr>
            <p:cNvPr id="38005" name="Rectangle 91"/>
            <p:cNvSpPr>
              <a:spLocks noChangeArrowheads="1"/>
            </p:cNvSpPr>
            <p:nvPr/>
          </p:nvSpPr>
          <p:spPr bwMode="auto">
            <a:xfrm>
              <a:off x="1756" y="1405"/>
              <a:ext cx="37" cy="38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006" name="Rectangle 92"/>
            <p:cNvSpPr>
              <a:spLocks noChangeArrowheads="1"/>
            </p:cNvSpPr>
            <p:nvPr/>
          </p:nvSpPr>
          <p:spPr bwMode="auto">
            <a:xfrm>
              <a:off x="1748" y="1397"/>
              <a:ext cx="53" cy="54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7935" name="Group 93"/>
          <p:cNvGrpSpPr>
            <a:grpSpLocks/>
          </p:cNvGrpSpPr>
          <p:nvPr/>
        </p:nvGrpSpPr>
        <p:grpSpPr bwMode="auto">
          <a:xfrm>
            <a:off x="3159125" y="4071938"/>
            <a:ext cx="84138" cy="85725"/>
            <a:chOff x="1634" y="2177"/>
            <a:chExt cx="53" cy="54"/>
          </a:xfrm>
        </p:grpSpPr>
        <p:sp>
          <p:nvSpPr>
            <p:cNvPr id="38003" name="Rectangle 94"/>
            <p:cNvSpPr>
              <a:spLocks noChangeArrowheads="1"/>
            </p:cNvSpPr>
            <p:nvPr/>
          </p:nvSpPr>
          <p:spPr bwMode="auto">
            <a:xfrm>
              <a:off x="1642" y="2185"/>
              <a:ext cx="37" cy="38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004" name="Rectangle 95"/>
            <p:cNvSpPr>
              <a:spLocks noChangeArrowheads="1"/>
            </p:cNvSpPr>
            <p:nvPr/>
          </p:nvSpPr>
          <p:spPr bwMode="auto">
            <a:xfrm>
              <a:off x="1634" y="2177"/>
              <a:ext cx="53" cy="54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7936" name="Freeform 96"/>
          <p:cNvSpPr>
            <a:spLocks/>
          </p:cNvSpPr>
          <p:nvPr/>
        </p:nvSpPr>
        <p:spPr bwMode="auto">
          <a:xfrm>
            <a:off x="2517775" y="2082800"/>
            <a:ext cx="868363" cy="2640013"/>
          </a:xfrm>
          <a:custGeom>
            <a:avLst/>
            <a:gdLst>
              <a:gd name="T0" fmla="*/ 2147483647 w 547"/>
              <a:gd name="T1" fmla="*/ 2147483647 h 1663"/>
              <a:gd name="T2" fmla="*/ 2147483647 w 547"/>
              <a:gd name="T3" fmla="*/ 0 h 1663"/>
              <a:gd name="T4" fmla="*/ 2147483647 w 547"/>
              <a:gd name="T5" fmla="*/ 2147483647 h 1663"/>
              <a:gd name="T6" fmla="*/ 2147483647 w 547"/>
              <a:gd name="T7" fmla="*/ 2147483647 h 1663"/>
              <a:gd name="T8" fmla="*/ 2147483647 w 547"/>
              <a:gd name="T9" fmla="*/ 2147483647 h 1663"/>
              <a:gd name="T10" fmla="*/ 0 w 547"/>
              <a:gd name="T11" fmla="*/ 2147483647 h 1663"/>
              <a:gd name="T12" fmla="*/ 2147483647 w 547"/>
              <a:gd name="T13" fmla="*/ 2147483647 h 1663"/>
              <a:gd name="T14" fmla="*/ 2147483647 w 547"/>
              <a:gd name="T15" fmla="*/ 2147483647 h 1663"/>
              <a:gd name="T16" fmla="*/ 2147483647 w 547"/>
              <a:gd name="T17" fmla="*/ 2147483647 h 1663"/>
              <a:gd name="T18" fmla="*/ 2147483647 w 547"/>
              <a:gd name="T19" fmla="*/ 2147483647 h 1663"/>
              <a:gd name="T20" fmla="*/ 2147483647 w 547"/>
              <a:gd name="T21" fmla="*/ 2147483647 h 166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547"/>
              <a:gd name="T34" fmla="*/ 0 h 1663"/>
              <a:gd name="T35" fmla="*/ 547 w 547"/>
              <a:gd name="T36" fmla="*/ 1663 h 166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547" h="1663">
                <a:moveTo>
                  <a:pt x="540" y="138"/>
                </a:moveTo>
                <a:lnTo>
                  <a:pt x="246" y="0"/>
                </a:lnTo>
                <a:lnTo>
                  <a:pt x="102" y="228"/>
                </a:lnTo>
                <a:lnTo>
                  <a:pt x="264" y="492"/>
                </a:lnTo>
                <a:lnTo>
                  <a:pt x="150" y="1140"/>
                </a:lnTo>
                <a:lnTo>
                  <a:pt x="0" y="1398"/>
                </a:lnTo>
                <a:lnTo>
                  <a:pt x="162" y="1662"/>
                </a:lnTo>
                <a:lnTo>
                  <a:pt x="456" y="1662"/>
                </a:lnTo>
                <a:lnTo>
                  <a:pt x="426" y="1272"/>
                </a:lnTo>
                <a:lnTo>
                  <a:pt x="546" y="498"/>
                </a:lnTo>
                <a:lnTo>
                  <a:pt x="540" y="138"/>
                </a:lnTo>
              </a:path>
            </a:pathLst>
          </a:custGeom>
          <a:noFill/>
          <a:ln w="25400" cap="rnd" cmpd="sng">
            <a:solidFill>
              <a:schemeClr val="accent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7937" name="Group 97"/>
          <p:cNvGrpSpPr>
            <a:grpSpLocks/>
          </p:cNvGrpSpPr>
          <p:nvPr/>
        </p:nvGrpSpPr>
        <p:grpSpPr bwMode="auto">
          <a:xfrm>
            <a:off x="6248400" y="2413000"/>
            <a:ext cx="84138" cy="85725"/>
            <a:chOff x="3580" y="1132"/>
            <a:chExt cx="53" cy="54"/>
          </a:xfrm>
        </p:grpSpPr>
        <p:sp>
          <p:nvSpPr>
            <p:cNvPr id="38001" name="Rectangle 98"/>
            <p:cNvSpPr>
              <a:spLocks noChangeArrowheads="1"/>
            </p:cNvSpPr>
            <p:nvPr/>
          </p:nvSpPr>
          <p:spPr bwMode="auto">
            <a:xfrm>
              <a:off x="3588" y="1140"/>
              <a:ext cx="37" cy="38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002" name="Rectangle 99"/>
            <p:cNvSpPr>
              <a:spLocks noChangeArrowheads="1"/>
            </p:cNvSpPr>
            <p:nvPr/>
          </p:nvSpPr>
          <p:spPr bwMode="auto">
            <a:xfrm>
              <a:off x="3580" y="1132"/>
              <a:ext cx="53" cy="54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7938" name="Group 100"/>
          <p:cNvGrpSpPr>
            <a:grpSpLocks/>
          </p:cNvGrpSpPr>
          <p:nvPr/>
        </p:nvGrpSpPr>
        <p:grpSpPr bwMode="auto">
          <a:xfrm>
            <a:off x="5210175" y="2051050"/>
            <a:ext cx="84138" cy="85725"/>
            <a:chOff x="2926" y="904"/>
            <a:chExt cx="53" cy="54"/>
          </a:xfrm>
        </p:grpSpPr>
        <p:sp>
          <p:nvSpPr>
            <p:cNvPr id="37999" name="Rectangle 101"/>
            <p:cNvSpPr>
              <a:spLocks noChangeArrowheads="1"/>
            </p:cNvSpPr>
            <p:nvPr/>
          </p:nvSpPr>
          <p:spPr bwMode="auto">
            <a:xfrm>
              <a:off x="2934" y="912"/>
              <a:ext cx="37" cy="38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000" name="Rectangle 102"/>
            <p:cNvSpPr>
              <a:spLocks noChangeArrowheads="1"/>
            </p:cNvSpPr>
            <p:nvPr/>
          </p:nvSpPr>
          <p:spPr bwMode="auto">
            <a:xfrm>
              <a:off x="2926" y="904"/>
              <a:ext cx="53" cy="54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7939" name="Freeform 103"/>
          <p:cNvSpPr>
            <a:spLocks/>
          </p:cNvSpPr>
          <p:nvPr/>
        </p:nvSpPr>
        <p:spPr bwMode="auto">
          <a:xfrm>
            <a:off x="5013325" y="1301750"/>
            <a:ext cx="1811338" cy="1144588"/>
          </a:xfrm>
          <a:custGeom>
            <a:avLst/>
            <a:gdLst>
              <a:gd name="T0" fmla="*/ 2147483647 w 1141"/>
              <a:gd name="T1" fmla="*/ 2147483647 h 721"/>
              <a:gd name="T2" fmla="*/ 0 w 1141"/>
              <a:gd name="T3" fmla="*/ 2147483647 h 721"/>
              <a:gd name="T4" fmla="*/ 2147483647 w 1141"/>
              <a:gd name="T5" fmla="*/ 0 h 721"/>
              <a:gd name="T6" fmla="*/ 2147483647 w 1141"/>
              <a:gd name="T7" fmla="*/ 2147483647 h 721"/>
              <a:gd name="T8" fmla="*/ 2147483647 w 1141"/>
              <a:gd name="T9" fmla="*/ 2147483647 h 721"/>
              <a:gd name="T10" fmla="*/ 2147483647 w 1141"/>
              <a:gd name="T11" fmla="*/ 2147483647 h 721"/>
              <a:gd name="T12" fmla="*/ 2147483647 w 1141"/>
              <a:gd name="T13" fmla="*/ 2147483647 h 721"/>
              <a:gd name="T14" fmla="*/ 2147483647 w 1141"/>
              <a:gd name="T15" fmla="*/ 2147483647 h 721"/>
              <a:gd name="T16" fmla="*/ 2147483647 w 1141"/>
              <a:gd name="T17" fmla="*/ 2147483647 h 72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41"/>
              <a:gd name="T28" fmla="*/ 0 h 721"/>
              <a:gd name="T29" fmla="*/ 1141 w 1141"/>
              <a:gd name="T30" fmla="*/ 721 h 72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41" h="721">
                <a:moveTo>
                  <a:pt x="156" y="504"/>
                </a:moveTo>
                <a:lnTo>
                  <a:pt x="0" y="234"/>
                </a:lnTo>
                <a:lnTo>
                  <a:pt x="144" y="0"/>
                </a:lnTo>
                <a:lnTo>
                  <a:pt x="426" y="144"/>
                </a:lnTo>
                <a:lnTo>
                  <a:pt x="804" y="210"/>
                </a:lnTo>
                <a:lnTo>
                  <a:pt x="1104" y="342"/>
                </a:lnTo>
                <a:lnTo>
                  <a:pt x="1140" y="696"/>
                </a:lnTo>
                <a:lnTo>
                  <a:pt x="816" y="720"/>
                </a:lnTo>
                <a:lnTo>
                  <a:pt x="156" y="504"/>
                </a:lnTo>
              </a:path>
            </a:pathLst>
          </a:custGeom>
          <a:noFill/>
          <a:ln w="25400" cap="rnd" cmpd="sng">
            <a:solidFill>
              <a:schemeClr val="accent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7940" name="Group 104"/>
          <p:cNvGrpSpPr>
            <a:grpSpLocks/>
          </p:cNvGrpSpPr>
          <p:nvPr/>
        </p:nvGrpSpPr>
        <p:grpSpPr bwMode="auto">
          <a:xfrm>
            <a:off x="6175375" y="4022725"/>
            <a:ext cx="84138" cy="85725"/>
            <a:chOff x="3534" y="2146"/>
            <a:chExt cx="53" cy="54"/>
          </a:xfrm>
        </p:grpSpPr>
        <p:sp>
          <p:nvSpPr>
            <p:cNvPr id="37997" name="Rectangle 105"/>
            <p:cNvSpPr>
              <a:spLocks noChangeArrowheads="1"/>
            </p:cNvSpPr>
            <p:nvPr/>
          </p:nvSpPr>
          <p:spPr bwMode="auto">
            <a:xfrm>
              <a:off x="3542" y="2154"/>
              <a:ext cx="37" cy="38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98" name="Rectangle 106"/>
            <p:cNvSpPr>
              <a:spLocks noChangeArrowheads="1"/>
            </p:cNvSpPr>
            <p:nvPr/>
          </p:nvSpPr>
          <p:spPr bwMode="auto">
            <a:xfrm>
              <a:off x="3534" y="2146"/>
              <a:ext cx="53" cy="54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7941" name="Group 107"/>
          <p:cNvGrpSpPr>
            <a:grpSpLocks/>
          </p:cNvGrpSpPr>
          <p:nvPr/>
        </p:nvGrpSpPr>
        <p:grpSpPr bwMode="auto">
          <a:xfrm>
            <a:off x="5005388" y="5715000"/>
            <a:ext cx="84137" cy="85725"/>
            <a:chOff x="2797" y="3212"/>
            <a:chExt cx="53" cy="54"/>
          </a:xfrm>
        </p:grpSpPr>
        <p:sp>
          <p:nvSpPr>
            <p:cNvPr id="37995" name="Rectangle 108"/>
            <p:cNvSpPr>
              <a:spLocks noChangeArrowheads="1"/>
            </p:cNvSpPr>
            <p:nvPr/>
          </p:nvSpPr>
          <p:spPr bwMode="auto">
            <a:xfrm>
              <a:off x="2805" y="3220"/>
              <a:ext cx="37" cy="38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96" name="Rectangle 109"/>
            <p:cNvSpPr>
              <a:spLocks noChangeArrowheads="1"/>
            </p:cNvSpPr>
            <p:nvPr/>
          </p:nvSpPr>
          <p:spPr bwMode="auto">
            <a:xfrm>
              <a:off x="2797" y="3212"/>
              <a:ext cx="53" cy="54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7942" name="Group 110"/>
          <p:cNvGrpSpPr>
            <a:grpSpLocks/>
          </p:cNvGrpSpPr>
          <p:nvPr/>
        </p:nvGrpSpPr>
        <p:grpSpPr bwMode="auto">
          <a:xfrm>
            <a:off x="6542088" y="2676525"/>
            <a:ext cx="84137" cy="85725"/>
            <a:chOff x="3828" y="1919"/>
            <a:chExt cx="53" cy="54"/>
          </a:xfrm>
        </p:grpSpPr>
        <p:sp>
          <p:nvSpPr>
            <p:cNvPr id="37993" name="Rectangle 111"/>
            <p:cNvSpPr>
              <a:spLocks noChangeArrowheads="1"/>
            </p:cNvSpPr>
            <p:nvPr/>
          </p:nvSpPr>
          <p:spPr bwMode="auto">
            <a:xfrm>
              <a:off x="3836" y="1927"/>
              <a:ext cx="37" cy="38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94" name="Rectangle 112"/>
            <p:cNvSpPr>
              <a:spLocks noChangeArrowheads="1"/>
            </p:cNvSpPr>
            <p:nvPr/>
          </p:nvSpPr>
          <p:spPr bwMode="auto">
            <a:xfrm>
              <a:off x="3828" y="1919"/>
              <a:ext cx="53" cy="54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7943" name="Group 113"/>
          <p:cNvGrpSpPr>
            <a:grpSpLocks/>
          </p:cNvGrpSpPr>
          <p:nvPr/>
        </p:nvGrpSpPr>
        <p:grpSpPr bwMode="auto">
          <a:xfrm>
            <a:off x="7007225" y="2693988"/>
            <a:ext cx="84138" cy="85725"/>
            <a:chOff x="4312" y="2050"/>
            <a:chExt cx="53" cy="54"/>
          </a:xfrm>
        </p:grpSpPr>
        <p:sp>
          <p:nvSpPr>
            <p:cNvPr id="37991" name="Rectangle 114"/>
            <p:cNvSpPr>
              <a:spLocks noChangeArrowheads="1"/>
            </p:cNvSpPr>
            <p:nvPr/>
          </p:nvSpPr>
          <p:spPr bwMode="auto">
            <a:xfrm>
              <a:off x="4320" y="2058"/>
              <a:ext cx="37" cy="38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92" name="Rectangle 115"/>
            <p:cNvSpPr>
              <a:spLocks noChangeArrowheads="1"/>
            </p:cNvSpPr>
            <p:nvPr/>
          </p:nvSpPr>
          <p:spPr bwMode="auto">
            <a:xfrm>
              <a:off x="4312" y="2050"/>
              <a:ext cx="53" cy="54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7944" name="Group 116"/>
          <p:cNvGrpSpPr>
            <a:grpSpLocks/>
          </p:cNvGrpSpPr>
          <p:nvPr/>
        </p:nvGrpSpPr>
        <p:grpSpPr bwMode="auto">
          <a:xfrm>
            <a:off x="7321550" y="2895600"/>
            <a:ext cx="84138" cy="85725"/>
            <a:chOff x="4312" y="2050"/>
            <a:chExt cx="53" cy="54"/>
          </a:xfrm>
        </p:grpSpPr>
        <p:sp>
          <p:nvSpPr>
            <p:cNvPr id="37989" name="Rectangle 117"/>
            <p:cNvSpPr>
              <a:spLocks noChangeArrowheads="1"/>
            </p:cNvSpPr>
            <p:nvPr/>
          </p:nvSpPr>
          <p:spPr bwMode="auto">
            <a:xfrm>
              <a:off x="4320" y="2058"/>
              <a:ext cx="37" cy="38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90" name="Rectangle 118"/>
            <p:cNvSpPr>
              <a:spLocks noChangeArrowheads="1"/>
            </p:cNvSpPr>
            <p:nvPr/>
          </p:nvSpPr>
          <p:spPr bwMode="auto">
            <a:xfrm>
              <a:off x="4312" y="2050"/>
              <a:ext cx="53" cy="54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7945" name="Oval 119"/>
          <p:cNvSpPr>
            <a:spLocks noChangeArrowheads="1"/>
          </p:cNvSpPr>
          <p:nvPr/>
        </p:nvSpPr>
        <p:spPr bwMode="auto">
          <a:xfrm>
            <a:off x="3467100" y="4089400"/>
            <a:ext cx="107950" cy="131763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946" name="Rectangle 120"/>
          <p:cNvSpPr>
            <a:spLocks noChangeArrowheads="1"/>
          </p:cNvSpPr>
          <p:nvPr/>
        </p:nvSpPr>
        <p:spPr bwMode="auto">
          <a:xfrm>
            <a:off x="2541588" y="5819775"/>
            <a:ext cx="14446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kumimoji="0" lang="en-US" sz="1400"/>
              <a:t>Central Offices</a:t>
            </a:r>
          </a:p>
          <a:p>
            <a:pPr eaLnBrk="0" hangingPunct="0"/>
            <a:endParaRPr kumimoji="0" lang="en-US" sz="1400"/>
          </a:p>
        </p:txBody>
      </p:sp>
      <p:sp>
        <p:nvSpPr>
          <p:cNvPr id="37947" name="Line 121"/>
          <p:cNvSpPr>
            <a:spLocks noChangeShapeType="1"/>
          </p:cNvSpPr>
          <p:nvPr/>
        </p:nvSpPr>
        <p:spPr bwMode="auto">
          <a:xfrm flipV="1">
            <a:off x="1258888" y="2065338"/>
            <a:ext cx="1590675" cy="34925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48" name="Line 122"/>
          <p:cNvSpPr>
            <a:spLocks noChangeShapeType="1"/>
          </p:cNvSpPr>
          <p:nvPr/>
        </p:nvSpPr>
        <p:spPr bwMode="auto">
          <a:xfrm>
            <a:off x="1412875" y="1874838"/>
            <a:ext cx="0" cy="487362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49" name="Line 123"/>
          <p:cNvSpPr>
            <a:spLocks noChangeShapeType="1"/>
          </p:cNvSpPr>
          <p:nvPr/>
        </p:nvSpPr>
        <p:spPr bwMode="auto">
          <a:xfrm>
            <a:off x="1651000" y="1874838"/>
            <a:ext cx="0" cy="487362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50" name="Line 124"/>
          <p:cNvSpPr>
            <a:spLocks noChangeShapeType="1"/>
          </p:cNvSpPr>
          <p:nvPr/>
        </p:nvSpPr>
        <p:spPr bwMode="auto">
          <a:xfrm>
            <a:off x="1900238" y="1874838"/>
            <a:ext cx="0" cy="487362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51" name="Line 125"/>
          <p:cNvSpPr>
            <a:spLocks noChangeShapeType="1"/>
          </p:cNvSpPr>
          <p:nvPr/>
        </p:nvSpPr>
        <p:spPr bwMode="auto">
          <a:xfrm>
            <a:off x="2220913" y="1863725"/>
            <a:ext cx="0" cy="487363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52" name="Line 126"/>
          <p:cNvSpPr>
            <a:spLocks noChangeShapeType="1"/>
          </p:cNvSpPr>
          <p:nvPr/>
        </p:nvSpPr>
        <p:spPr bwMode="auto">
          <a:xfrm flipH="1">
            <a:off x="1150938" y="2338388"/>
            <a:ext cx="250825" cy="212725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53" name="Line 127"/>
          <p:cNvSpPr>
            <a:spLocks noChangeShapeType="1"/>
          </p:cNvSpPr>
          <p:nvPr/>
        </p:nvSpPr>
        <p:spPr bwMode="auto">
          <a:xfrm>
            <a:off x="1412875" y="2325688"/>
            <a:ext cx="190500" cy="249237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54" name="Line 128"/>
          <p:cNvSpPr>
            <a:spLocks noChangeShapeType="1"/>
          </p:cNvSpPr>
          <p:nvPr/>
        </p:nvSpPr>
        <p:spPr bwMode="auto">
          <a:xfrm>
            <a:off x="1651000" y="2338388"/>
            <a:ext cx="165100" cy="225425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55" name="Line 129"/>
          <p:cNvSpPr>
            <a:spLocks noChangeShapeType="1"/>
          </p:cNvSpPr>
          <p:nvPr/>
        </p:nvSpPr>
        <p:spPr bwMode="auto">
          <a:xfrm>
            <a:off x="1900238" y="2314575"/>
            <a:ext cx="82550" cy="201613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56" name="Line 130"/>
          <p:cNvSpPr>
            <a:spLocks noChangeShapeType="1"/>
          </p:cNvSpPr>
          <p:nvPr/>
        </p:nvSpPr>
        <p:spPr bwMode="auto">
          <a:xfrm flipH="1" flipV="1">
            <a:off x="1128713" y="1898650"/>
            <a:ext cx="165100" cy="1905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57" name="Line 131"/>
          <p:cNvSpPr>
            <a:spLocks noChangeShapeType="1"/>
          </p:cNvSpPr>
          <p:nvPr/>
        </p:nvSpPr>
        <p:spPr bwMode="auto">
          <a:xfrm flipH="1" flipV="1">
            <a:off x="1116013" y="1731963"/>
            <a:ext cx="12700" cy="166687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58" name="Oval 132"/>
          <p:cNvSpPr>
            <a:spLocks noChangeArrowheads="1"/>
          </p:cNvSpPr>
          <p:nvPr/>
        </p:nvSpPr>
        <p:spPr bwMode="auto">
          <a:xfrm>
            <a:off x="1085850" y="1670050"/>
            <a:ext cx="82550" cy="55563"/>
          </a:xfrm>
          <a:prstGeom prst="ellipse">
            <a:avLst/>
          </a:prstGeom>
          <a:solidFill>
            <a:schemeClr val="accent1"/>
          </a:solidFill>
          <a:ln w="508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959" name="Oval 133"/>
          <p:cNvSpPr>
            <a:spLocks noChangeArrowheads="1"/>
          </p:cNvSpPr>
          <p:nvPr/>
        </p:nvSpPr>
        <p:spPr bwMode="auto">
          <a:xfrm>
            <a:off x="1098550" y="1854200"/>
            <a:ext cx="82550" cy="55563"/>
          </a:xfrm>
          <a:prstGeom prst="ellipse">
            <a:avLst/>
          </a:prstGeom>
          <a:solidFill>
            <a:schemeClr val="accent1"/>
          </a:solidFill>
          <a:ln w="508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960" name="Oval 134"/>
          <p:cNvSpPr>
            <a:spLocks noChangeArrowheads="1"/>
          </p:cNvSpPr>
          <p:nvPr/>
        </p:nvSpPr>
        <p:spPr bwMode="auto">
          <a:xfrm>
            <a:off x="1238250" y="2057400"/>
            <a:ext cx="82550" cy="55563"/>
          </a:xfrm>
          <a:prstGeom prst="ellipse">
            <a:avLst/>
          </a:prstGeom>
          <a:solidFill>
            <a:schemeClr val="accent1"/>
          </a:solidFill>
          <a:ln w="508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961" name="Oval 135"/>
          <p:cNvSpPr>
            <a:spLocks noChangeArrowheads="1"/>
          </p:cNvSpPr>
          <p:nvPr/>
        </p:nvSpPr>
        <p:spPr bwMode="auto">
          <a:xfrm>
            <a:off x="1371600" y="2070100"/>
            <a:ext cx="82550" cy="55563"/>
          </a:xfrm>
          <a:prstGeom prst="ellipse">
            <a:avLst/>
          </a:prstGeom>
          <a:solidFill>
            <a:schemeClr val="accent1"/>
          </a:solidFill>
          <a:ln w="508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962" name="Oval 136"/>
          <p:cNvSpPr>
            <a:spLocks noChangeArrowheads="1"/>
          </p:cNvSpPr>
          <p:nvPr/>
        </p:nvSpPr>
        <p:spPr bwMode="auto">
          <a:xfrm>
            <a:off x="1600200" y="2057400"/>
            <a:ext cx="82550" cy="55563"/>
          </a:xfrm>
          <a:prstGeom prst="ellipse">
            <a:avLst/>
          </a:prstGeom>
          <a:solidFill>
            <a:schemeClr val="accent1"/>
          </a:solidFill>
          <a:ln w="508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963" name="Oval 137"/>
          <p:cNvSpPr>
            <a:spLocks noChangeArrowheads="1"/>
          </p:cNvSpPr>
          <p:nvPr/>
        </p:nvSpPr>
        <p:spPr bwMode="auto">
          <a:xfrm>
            <a:off x="1847850" y="2057400"/>
            <a:ext cx="82550" cy="55563"/>
          </a:xfrm>
          <a:prstGeom prst="ellipse">
            <a:avLst/>
          </a:prstGeom>
          <a:solidFill>
            <a:schemeClr val="accent1"/>
          </a:solidFill>
          <a:ln w="508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964" name="Oval 138"/>
          <p:cNvSpPr>
            <a:spLocks noChangeArrowheads="1"/>
          </p:cNvSpPr>
          <p:nvPr/>
        </p:nvSpPr>
        <p:spPr bwMode="auto">
          <a:xfrm>
            <a:off x="2178050" y="2038350"/>
            <a:ext cx="82550" cy="55563"/>
          </a:xfrm>
          <a:prstGeom prst="ellipse">
            <a:avLst/>
          </a:prstGeom>
          <a:solidFill>
            <a:schemeClr val="accent1"/>
          </a:solidFill>
          <a:ln w="508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965" name="Oval 139"/>
          <p:cNvSpPr>
            <a:spLocks noChangeArrowheads="1"/>
          </p:cNvSpPr>
          <p:nvPr/>
        </p:nvSpPr>
        <p:spPr bwMode="auto">
          <a:xfrm>
            <a:off x="2178050" y="2317750"/>
            <a:ext cx="82550" cy="55563"/>
          </a:xfrm>
          <a:prstGeom prst="ellipse">
            <a:avLst/>
          </a:prstGeom>
          <a:solidFill>
            <a:schemeClr val="accent1"/>
          </a:solidFill>
          <a:ln w="508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kumimoji="0" lang="en-US" sz="2800">
              <a:solidFill>
                <a:srgbClr val="FF0066"/>
              </a:solidFill>
              <a:latin typeface="Times New Roman" charset="0"/>
            </a:endParaRPr>
          </a:p>
        </p:txBody>
      </p:sp>
      <p:sp>
        <p:nvSpPr>
          <p:cNvPr id="37966" name="Oval 140"/>
          <p:cNvSpPr>
            <a:spLocks noChangeArrowheads="1"/>
          </p:cNvSpPr>
          <p:nvPr/>
        </p:nvSpPr>
        <p:spPr bwMode="auto">
          <a:xfrm>
            <a:off x="1879600" y="2305050"/>
            <a:ext cx="82550" cy="55563"/>
          </a:xfrm>
          <a:prstGeom prst="ellipse">
            <a:avLst/>
          </a:prstGeom>
          <a:solidFill>
            <a:schemeClr val="accent1"/>
          </a:solidFill>
          <a:ln w="508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967" name="Oval 141"/>
          <p:cNvSpPr>
            <a:spLocks noChangeArrowheads="1"/>
          </p:cNvSpPr>
          <p:nvPr/>
        </p:nvSpPr>
        <p:spPr bwMode="auto">
          <a:xfrm>
            <a:off x="1930400" y="2482850"/>
            <a:ext cx="82550" cy="55563"/>
          </a:xfrm>
          <a:prstGeom prst="ellipse">
            <a:avLst/>
          </a:prstGeom>
          <a:solidFill>
            <a:schemeClr val="accent1"/>
          </a:solidFill>
          <a:ln w="508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968" name="Oval 142"/>
          <p:cNvSpPr>
            <a:spLocks noChangeArrowheads="1"/>
          </p:cNvSpPr>
          <p:nvPr/>
        </p:nvSpPr>
        <p:spPr bwMode="auto">
          <a:xfrm>
            <a:off x="1593850" y="2305050"/>
            <a:ext cx="82550" cy="55563"/>
          </a:xfrm>
          <a:prstGeom prst="ellipse">
            <a:avLst/>
          </a:prstGeom>
          <a:solidFill>
            <a:schemeClr val="accent1"/>
          </a:solidFill>
          <a:ln w="508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969" name="Oval 143"/>
          <p:cNvSpPr>
            <a:spLocks noChangeArrowheads="1"/>
          </p:cNvSpPr>
          <p:nvPr/>
        </p:nvSpPr>
        <p:spPr bwMode="auto">
          <a:xfrm>
            <a:off x="1758950" y="2520950"/>
            <a:ext cx="82550" cy="55563"/>
          </a:xfrm>
          <a:prstGeom prst="ellipse">
            <a:avLst/>
          </a:prstGeom>
          <a:solidFill>
            <a:schemeClr val="accent1"/>
          </a:solidFill>
          <a:ln w="508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970" name="Oval 144"/>
          <p:cNvSpPr>
            <a:spLocks noChangeArrowheads="1"/>
          </p:cNvSpPr>
          <p:nvPr/>
        </p:nvSpPr>
        <p:spPr bwMode="auto">
          <a:xfrm>
            <a:off x="1111250" y="2520950"/>
            <a:ext cx="82550" cy="55563"/>
          </a:xfrm>
          <a:prstGeom prst="ellipse">
            <a:avLst/>
          </a:prstGeom>
          <a:solidFill>
            <a:schemeClr val="accent1"/>
          </a:solidFill>
          <a:ln w="508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971" name="Oval 145"/>
          <p:cNvSpPr>
            <a:spLocks noChangeArrowheads="1"/>
          </p:cNvSpPr>
          <p:nvPr/>
        </p:nvSpPr>
        <p:spPr bwMode="auto">
          <a:xfrm>
            <a:off x="1549400" y="2546350"/>
            <a:ext cx="82550" cy="55563"/>
          </a:xfrm>
          <a:prstGeom prst="ellipse">
            <a:avLst/>
          </a:prstGeom>
          <a:solidFill>
            <a:schemeClr val="accent1"/>
          </a:solidFill>
          <a:ln w="508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972" name="Oval 146"/>
          <p:cNvSpPr>
            <a:spLocks noChangeArrowheads="1"/>
          </p:cNvSpPr>
          <p:nvPr/>
        </p:nvSpPr>
        <p:spPr bwMode="auto">
          <a:xfrm>
            <a:off x="1384300" y="1809750"/>
            <a:ext cx="82550" cy="55563"/>
          </a:xfrm>
          <a:prstGeom prst="ellipse">
            <a:avLst/>
          </a:prstGeom>
          <a:solidFill>
            <a:schemeClr val="accent1"/>
          </a:solidFill>
          <a:ln w="508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973" name="Oval 147"/>
          <p:cNvSpPr>
            <a:spLocks noChangeArrowheads="1"/>
          </p:cNvSpPr>
          <p:nvPr/>
        </p:nvSpPr>
        <p:spPr bwMode="auto">
          <a:xfrm>
            <a:off x="1600200" y="1822450"/>
            <a:ext cx="82550" cy="55563"/>
          </a:xfrm>
          <a:prstGeom prst="ellipse">
            <a:avLst/>
          </a:prstGeom>
          <a:solidFill>
            <a:schemeClr val="accent1"/>
          </a:solidFill>
          <a:ln w="508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974" name="Oval 148"/>
          <p:cNvSpPr>
            <a:spLocks noChangeArrowheads="1"/>
          </p:cNvSpPr>
          <p:nvPr/>
        </p:nvSpPr>
        <p:spPr bwMode="auto">
          <a:xfrm>
            <a:off x="1860550" y="1828800"/>
            <a:ext cx="82550" cy="55563"/>
          </a:xfrm>
          <a:prstGeom prst="ellipse">
            <a:avLst/>
          </a:prstGeom>
          <a:solidFill>
            <a:schemeClr val="accent1"/>
          </a:solidFill>
          <a:ln w="508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975" name="Oval 149"/>
          <p:cNvSpPr>
            <a:spLocks noChangeArrowheads="1"/>
          </p:cNvSpPr>
          <p:nvPr/>
        </p:nvSpPr>
        <p:spPr bwMode="auto">
          <a:xfrm>
            <a:off x="2178050" y="1816100"/>
            <a:ext cx="82550" cy="55563"/>
          </a:xfrm>
          <a:prstGeom prst="ellipse">
            <a:avLst/>
          </a:prstGeom>
          <a:solidFill>
            <a:schemeClr val="accent1"/>
          </a:solidFill>
          <a:ln w="508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37976" name="Picture 150" descr="build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2219325"/>
            <a:ext cx="56673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977" name="Rectangle 151"/>
          <p:cNvSpPr>
            <a:spLocks noChangeArrowheads="1"/>
          </p:cNvSpPr>
          <p:nvPr/>
        </p:nvSpPr>
        <p:spPr bwMode="auto">
          <a:xfrm>
            <a:off x="6345238" y="4565650"/>
            <a:ext cx="15684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kumimoji="0" lang="en-US" sz="1800" dirty="0">
                <a:solidFill>
                  <a:schemeClr val="accent2"/>
                </a:solidFill>
              </a:rPr>
              <a:t>Metro Area 3</a:t>
            </a:r>
          </a:p>
          <a:p>
            <a:pPr eaLnBrk="0" hangingPunct="0"/>
            <a:endParaRPr kumimoji="0" lang="en-US" sz="1200" dirty="0"/>
          </a:p>
        </p:txBody>
      </p:sp>
      <p:sp>
        <p:nvSpPr>
          <p:cNvPr id="37978" name="Rectangle 152"/>
          <p:cNvSpPr>
            <a:spLocks noChangeArrowheads="1"/>
          </p:cNvSpPr>
          <p:nvPr/>
        </p:nvSpPr>
        <p:spPr bwMode="auto">
          <a:xfrm>
            <a:off x="569913" y="3024188"/>
            <a:ext cx="9842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kumimoji="0" lang="en-US" sz="1800" dirty="0">
                <a:solidFill>
                  <a:srgbClr val="00CC66"/>
                </a:solidFill>
              </a:rPr>
              <a:t>Access</a:t>
            </a:r>
          </a:p>
          <a:p>
            <a:pPr eaLnBrk="0" hangingPunct="0"/>
            <a:endParaRPr kumimoji="0" lang="en-US" sz="1200" dirty="0"/>
          </a:p>
        </p:txBody>
      </p:sp>
      <p:sp>
        <p:nvSpPr>
          <p:cNvPr id="37979" name="Rectangle 153"/>
          <p:cNvSpPr>
            <a:spLocks noChangeArrowheads="1"/>
          </p:cNvSpPr>
          <p:nvPr/>
        </p:nvSpPr>
        <p:spPr bwMode="auto">
          <a:xfrm>
            <a:off x="384175" y="339725"/>
            <a:ext cx="6252937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 eaLnBrk="0" hangingPunct="0"/>
            <a:r>
              <a:rPr kumimoji="0" lang="en-US" sz="3600" dirty="0"/>
              <a:t>Typical Wired Network Structure</a:t>
            </a:r>
          </a:p>
        </p:txBody>
      </p:sp>
      <p:sp>
        <p:nvSpPr>
          <p:cNvPr id="37980" name="Line 154"/>
          <p:cNvSpPr>
            <a:spLocks noChangeShapeType="1"/>
          </p:cNvSpPr>
          <p:nvPr/>
        </p:nvSpPr>
        <p:spPr bwMode="auto">
          <a:xfrm>
            <a:off x="3941763" y="5984875"/>
            <a:ext cx="701675" cy="130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81" name="Line 155"/>
          <p:cNvSpPr>
            <a:spLocks noChangeShapeType="1"/>
          </p:cNvSpPr>
          <p:nvPr/>
        </p:nvSpPr>
        <p:spPr bwMode="auto">
          <a:xfrm>
            <a:off x="3932238" y="5937249"/>
            <a:ext cx="1434958" cy="6555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82" name="Rectangle 156"/>
          <p:cNvSpPr>
            <a:spLocks noChangeArrowheads="1"/>
          </p:cNvSpPr>
          <p:nvPr/>
        </p:nvSpPr>
        <p:spPr bwMode="auto">
          <a:xfrm>
            <a:off x="604838" y="3848100"/>
            <a:ext cx="15144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kumimoji="0" lang="en-US" sz="1400"/>
              <a:t>Feeder Network</a:t>
            </a:r>
          </a:p>
          <a:p>
            <a:pPr eaLnBrk="0" hangingPunct="0"/>
            <a:endParaRPr kumimoji="0" lang="en-US" sz="1400"/>
          </a:p>
        </p:txBody>
      </p:sp>
      <p:sp>
        <p:nvSpPr>
          <p:cNvPr id="37983" name="Line 157"/>
          <p:cNvSpPr>
            <a:spLocks noChangeShapeType="1"/>
          </p:cNvSpPr>
          <p:nvPr/>
        </p:nvSpPr>
        <p:spPr bwMode="auto">
          <a:xfrm flipV="1">
            <a:off x="1627188" y="2611438"/>
            <a:ext cx="296862" cy="12350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84" name="Rectangle 158"/>
          <p:cNvSpPr>
            <a:spLocks noChangeArrowheads="1"/>
          </p:cNvSpPr>
          <p:nvPr/>
        </p:nvSpPr>
        <p:spPr bwMode="auto">
          <a:xfrm>
            <a:off x="6843713" y="1727200"/>
            <a:ext cx="15684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kumimoji="0" lang="en-US" sz="1800">
                <a:solidFill>
                  <a:schemeClr val="accent2"/>
                </a:solidFill>
              </a:rPr>
              <a:t>Metro Area 2</a:t>
            </a:r>
          </a:p>
          <a:p>
            <a:pPr eaLnBrk="0" hangingPunct="0"/>
            <a:endParaRPr kumimoji="0" lang="en-US" sz="1200"/>
          </a:p>
        </p:txBody>
      </p:sp>
      <p:sp>
        <p:nvSpPr>
          <p:cNvPr id="37985" name="Rectangle 159"/>
          <p:cNvSpPr>
            <a:spLocks noChangeArrowheads="1"/>
          </p:cNvSpPr>
          <p:nvPr/>
        </p:nvSpPr>
        <p:spPr bwMode="auto">
          <a:xfrm>
            <a:off x="2603500" y="1489075"/>
            <a:ext cx="15684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kumimoji="0" lang="en-US" sz="1800">
                <a:solidFill>
                  <a:schemeClr val="accent2"/>
                </a:solidFill>
              </a:rPr>
              <a:t>Metro Area 1</a:t>
            </a:r>
          </a:p>
          <a:p>
            <a:pPr eaLnBrk="0" hangingPunct="0"/>
            <a:endParaRPr kumimoji="0" lang="en-US" sz="1200"/>
          </a:p>
        </p:txBody>
      </p:sp>
      <p:sp>
        <p:nvSpPr>
          <p:cNvPr id="37986" name="Rectangle 160"/>
          <p:cNvSpPr>
            <a:spLocks noChangeArrowheads="1"/>
          </p:cNvSpPr>
          <p:nvPr/>
        </p:nvSpPr>
        <p:spPr bwMode="auto">
          <a:xfrm>
            <a:off x="5684838" y="5729288"/>
            <a:ext cx="1470292" cy="55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kumimoji="0" lang="en-US" sz="1800" dirty="0">
                <a:solidFill>
                  <a:schemeClr val="accent2"/>
                </a:solidFill>
              </a:rPr>
              <a:t>Metro Area </a:t>
            </a:r>
            <a:r>
              <a:rPr kumimoji="0" lang="en-US" sz="1800" i="1" dirty="0" smtClean="0">
                <a:solidFill>
                  <a:schemeClr val="accent2"/>
                </a:solidFill>
              </a:rPr>
              <a:t>N</a:t>
            </a:r>
            <a:endParaRPr kumimoji="0" lang="en-US" sz="1800" dirty="0">
              <a:solidFill>
                <a:schemeClr val="accent2"/>
              </a:solidFill>
            </a:endParaRPr>
          </a:p>
          <a:p>
            <a:pPr eaLnBrk="0" hangingPunct="0"/>
            <a:endParaRPr kumimoji="0" lang="en-US" sz="1200" dirty="0"/>
          </a:p>
        </p:txBody>
      </p:sp>
      <p:sp>
        <p:nvSpPr>
          <p:cNvPr id="37987" name="Rectangle 161"/>
          <p:cNvSpPr>
            <a:spLocks noChangeArrowheads="1"/>
          </p:cNvSpPr>
          <p:nvPr/>
        </p:nvSpPr>
        <p:spPr bwMode="auto">
          <a:xfrm>
            <a:off x="6896722" y="339043"/>
            <a:ext cx="2068512" cy="1201738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2075" tIns="46038" rIns="92075" bIns="46038">
            <a:spAutoFit/>
          </a:bodyPr>
          <a:lstStyle/>
          <a:p>
            <a:pPr algn="ctr" eaLnBrk="0" hangingPunct="0"/>
            <a:r>
              <a:rPr kumimoji="0" lang="en-US" sz="1800" b="1" dirty="0"/>
              <a:t>Current Trends</a:t>
            </a:r>
          </a:p>
          <a:p>
            <a:pPr eaLnBrk="0" hangingPunct="0"/>
            <a:r>
              <a:rPr kumimoji="0" lang="en-US" sz="1800" dirty="0" smtClean="0">
                <a:solidFill>
                  <a:srgbClr val="FF0000"/>
                </a:solidFill>
              </a:rPr>
              <a:t>Core	</a:t>
            </a:r>
            <a:r>
              <a:rPr kumimoji="0" lang="en-US" sz="1800" dirty="0"/>
              <a:t>	~ Mesh</a:t>
            </a:r>
          </a:p>
          <a:p>
            <a:pPr eaLnBrk="0" hangingPunct="0"/>
            <a:r>
              <a:rPr kumimoji="0" lang="en-US" sz="1800" dirty="0">
                <a:solidFill>
                  <a:schemeClr val="accent2"/>
                </a:solidFill>
              </a:rPr>
              <a:t>Metro</a:t>
            </a:r>
            <a:r>
              <a:rPr kumimoji="0" lang="en-US" sz="1800" dirty="0"/>
              <a:t> 	~ Ring</a:t>
            </a:r>
          </a:p>
          <a:p>
            <a:pPr eaLnBrk="0" hangingPunct="0"/>
            <a:r>
              <a:rPr kumimoji="0" lang="en-US" sz="1800" dirty="0">
                <a:solidFill>
                  <a:srgbClr val="00CC66"/>
                </a:solidFill>
              </a:rPr>
              <a:t>Access</a:t>
            </a:r>
            <a:r>
              <a:rPr kumimoji="0" lang="en-US" sz="1800" dirty="0"/>
              <a:t>	~ Tree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51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Types Again</a:t>
            </a:r>
            <a:endParaRPr lang="en-US" dirty="0"/>
          </a:p>
        </p:txBody>
      </p:sp>
      <p:sp>
        <p:nvSpPr>
          <p:cNvPr id="496978" name="Text Box 338"/>
          <p:cNvSpPr txBox="1">
            <a:spLocks noChangeArrowheads="1"/>
          </p:cNvSpPr>
          <p:nvPr/>
        </p:nvSpPr>
        <p:spPr bwMode="auto">
          <a:xfrm>
            <a:off x="6248400" y="5181600"/>
            <a:ext cx="26670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kumimoji="0" lang="en-US" sz="1600" b="0" dirty="0">
                <a:solidFill>
                  <a:srgbClr val="008000"/>
                </a:solidFill>
              </a:rPr>
              <a:t>ACCESS: Twisted pair, T1, DSL, Cable Modem,  WLAN, cellular, Fiber to Curb , Ethernet, etc.</a:t>
            </a:r>
          </a:p>
        </p:txBody>
      </p:sp>
      <p:sp>
        <p:nvSpPr>
          <p:cNvPr id="41987" name="Text Box 339"/>
          <p:cNvSpPr txBox="1">
            <a:spLocks noChangeArrowheads="1"/>
          </p:cNvSpPr>
          <p:nvPr/>
        </p:nvSpPr>
        <p:spPr bwMode="auto">
          <a:xfrm>
            <a:off x="132757" y="192521"/>
            <a:ext cx="8610600" cy="338554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5C7A00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600" dirty="0"/>
              <a:t> Networks have varying technology, components and protocols depending on </a:t>
            </a:r>
            <a:r>
              <a:rPr lang="en-US" sz="1600" dirty="0" smtClean="0"/>
              <a:t>size!</a:t>
            </a:r>
            <a:endParaRPr lang="en-US" sz="1600" dirty="0"/>
          </a:p>
        </p:txBody>
      </p:sp>
      <p:sp>
        <p:nvSpPr>
          <p:cNvPr id="18439" name="Text Box 340"/>
          <p:cNvSpPr txBox="1">
            <a:spLocks noChangeArrowheads="1"/>
          </p:cNvSpPr>
          <p:nvPr/>
        </p:nvSpPr>
        <p:spPr bwMode="auto">
          <a:xfrm>
            <a:off x="3436938" y="5181600"/>
            <a:ext cx="2451100" cy="11699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5C7A00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400" b="0" dirty="0">
                <a:solidFill>
                  <a:schemeClr val="accent2"/>
                </a:solidFill>
              </a:rPr>
              <a:t>METRO: SONET, ATM, MPLS,  Carrier Ethernet, Frame Relay, </a:t>
            </a:r>
            <a:r>
              <a:rPr lang="en-US" sz="1400" b="0" dirty="0" err="1">
                <a:solidFill>
                  <a:schemeClr val="accent2"/>
                </a:solidFill>
              </a:rPr>
              <a:t>WiMAX</a:t>
            </a:r>
            <a:r>
              <a:rPr lang="en-US" sz="1400" b="0" dirty="0">
                <a:solidFill>
                  <a:schemeClr val="accent2"/>
                </a:solidFill>
              </a:rPr>
              <a:t>, point to point microwave, free space optical, </a:t>
            </a:r>
            <a:r>
              <a:rPr lang="en-US" sz="1400" b="0" dirty="0" err="1">
                <a:solidFill>
                  <a:schemeClr val="accent2"/>
                </a:solidFill>
              </a:rPr>
              <a:t>etc</a:t>
            </a:r>
            <a:endParaRPr lang="en-US" sz="1400" b="0" dirty="0">
              <a:solidFill>
                <a:schemeClr val="accent2"/>
              </a:solidFill>
            </a:endParaRPr>
          </a:p>
        </p:txBody>
      </p:sp>
      <p:sp>
        <p:nvSpPr>
          <p:cNvPr id="18440" name="Text Box 341"/>
          <p:cNvSpPr txBox="1">
            <a:spLocks noChangeArrowheads="1"/>
          </p:cNvSpPr>
          <p:nvPr/>
        </p:nvSpPr>
        <p:spPr bwMode="auto">
          <a:xfrm>
            <a:off x="304800" y="5181600"/>
            <a:ext cx="2971800" cy="83026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5C7A00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600" b="0">
                <a:solidFill>
                  <a:srgbClr val="FF0000"/>
                </a:solidFill>
              </a:rPr>
              <a:t>WAN: Cross connects, routers, etc, DWDM, MPLS, IP, etc, SIP, BGP, OSPF  etc, </a:t>
            </a:r>
            <a:endParaRPr lang="en-US">
              <a:solidFill>
                <a:srgbClr val="FF0000"/>
              </a:solidFill>
            </a:endParaRPr>
          </a:p>
        </p:txBody>
      </p:sp>
      <p:pic>
        <p:nvPicPr>
          <p:cNvPr id="41990" name="Picture 4" descr="wam-man-acce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52600"/>
            <a:ext cx="80772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4637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6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6978" grpId="0"/>
      <p:bldP spid="18439" grpId="0"/>
      <p:bldP spid="1844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dirty="0" smtClean="0"/>
              <a:t>Wireless Networks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7556" y="122403"/>
            <a:ext cx="86640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Wireless Networks have another set of technologies and protocols!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209" y="1387223"/>
            <a:ext cx="6996523" cy="504270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37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Telecom and Networking Industry is Regulated!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Unlike other components of IT</a:t>
            </a:r>
          </a:p>
          <a:p>
            <a:r>
              <a:rPr lang="en-US" dirty="0" smtClean="0"/>
              <a:t>Regulatory bodies have a hierarchy</a:t>
            </a:r>
          </a:p>
          <a:p>
            <a:r>
              <a:rPr lang="en-US" dirty="0" smtClean="0"/>
              <a:t>International Telecommunications Union (ITU) </a:t>
            </a:r>
          </a:p>
          <a:p>
            <a:pPr lvl="1"/>
            <a:r>
              <a:rPr lang="en-US" dirty="0" smtClean="0"/>
              <a:t>ITU is part of the United Nations 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orldwide coordination/ standardization (e.g., telephone numbers)</a:t>
            </a:r>
          </a:p>
          <a:p>
            <a:pPr lvl="1"/>
            <a:r>
              <a:rPr lang="en-US" dirty="0" smtClean="0"/>
              <a:t>Allocation (e.g., satellite slots) </a:t>
            </a:r>
          </a:p>
          <a:p>
            <a:r>
              <a:rPr lang="en-US" dirty="0" smtClean="0"/>
              <a:t>Federal Communications Commission (FCC) in the US</a:t>
            </a:r>
          </a:p>
          <a:p>
            <a:pPr lvl="1"/>
            <a:r>
              <a:rPr lang="en-US" dirty="0" smtClean="0"/>
              <a:t>Regulates wireless spectrum (bands, licenses, power levels, </a:t>
            </a:r>
            <a:r>
              <a:rPr lang="en-US" dirty="0" err="1" smtClean="0"/>
              <a:t>etc</a:t>
            </a:r>
            <a:r>
              <a:rPr lang="en-US" dirty="0" smtClean="0"/>
              <a:t>,)</a:t>
            </a:r>
          </a:p>
          <a:p>
            <a:pPr lvl="1"/>
            <a:r>
              <a:rPr lang="en-US" dirty="0" smtClean="0"/>
              <a:t>Long distance voice</a:t>
            </a:r>
          </a:p>
          <a:p>
            <a:pPr lvl="1"/>
            <a:r>
              <a:rPr lang="en-US" dirty="0" smtClean="0"/>
              <a:t>Cable, </a:t>
            </a:r>
          </a:p>
          <a:p>
            <a:pPr lvl="1"/>
            <a:r>
              <a:rPr lang="en-US" dirty="0" smtClean="0"/>
              <a:t>Satellite, etc.</a:t>
            </a:r>
          </a:p>
        </p:txBody>
      </p:sp>
      <p:pic>
        <p:nvPicPr>
          <p:cNvPr id="4710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752600"/>
            <a:ext cx="1143000" cy="116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420" y="4930935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71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will do today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Look at a few examples, that have similarities and differences</a:t>
            </a:r>
          </a:p>
          <a:p>
            <a:r>
              <a:rPr lang="en-US" dirty="0" smtClean="0"/>
              <a:t>Idea is to provoke some thoughts and questions about how networks of today operate</a:t>
            </a:r>
          </a:p>
          <a:p>
            <a:pPr lvl="1"/>
            <a:r>
              <a:rPr lang="en-US" dirty="0" smtClean="0"/>
              <a:t>What needs to be in place to allow applications, devices, and humans to communicate?</a:t>
            </a:r>
          </a:p>
          <a:p>
            <a:pPr lvl="1"/>
            <a:r>
              <a:rPr lang="en-US" dirty="0" smtClean="0"/>
              <a:t>What problems can we anticipate?</a:t>
            </a:r>
          </a:p>
          <a:p>
            <a:pPr lvl="1"/>
            <a:r>
              <a:rPr lang="en-US" dirty="0" smtClean="0"/>
              <a:t>What quantitative metrics should we consider to evaluate the “performance” of networks? 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24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Telecom and Networking Industry Standardization</a:t>
            </a:r>
            <a:endParaRPr lang="en-US" dirty="0"/>
          </a:p>
        </p:txBody>
      </p:sp>
      <p:sp>
        <p:nvSpPr>
          <p:cNvPr id="48130" name="Content Placeholder 2"/>
          <p:cNvSpPr>
            <a:spLocks noGrp="1"/>
          </p:cNvSpPr>
          <p:nvPr>
            <p:ph idx="1"/>
          </p:nvPr>
        </p:nvSpPr>
        <p:spPr>
          <a:xfrm>
            <a:off x="822960" y="1845734"/>
            <a:ext cx="6365248" cy="402336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Heavy emphasis on standardization (interoperability, $) </a:t>
            </a:r>
          </a:p>
          <a:p>
            <a:r>
              <a:rPr lang="en-US" dirty="0" smtClean="0"/>
              <a:t>Standards bodies include</a:t>
            </a:r>
          </a:p>
          <a:p>
            <a:pPr lvl="1"/>
            <a:r>
              <a:rPr lang="en-US" dirty="0" smtClean="0"/>
              <a:t>International Telecommunications Union</a:t>
            </a:r>
          </a:p>
          <a:p>
            <a:pPr lvl="2"/>
            <a:r>
              <a:rPr lang="en-US" dirty="0" smtClean="0"/>
              <a:t>Optical networking, telephony, cellular</a:t>
            </a:r>
          </a:p>
          <a:p>
            <a:pPr lvl="1"/>
            <a:r>
              <a:rPr lang="en-US" dirty="0" smtClean="0"/>
              <a:t>Internet Engineering Task Force (IETF)</a:t>
            </a:r>
          </a:p>
          <a:p>
            <a:pPr lvl="2"/>
            <a:r>
              <a:rPr lang="en-US" dirty="0" smtClean="0"/>
              <a:t>Internet protocols and enhancements</a:t>
            </a:r>
          </a:p>
          <a:p>
            <a:pPr lvl="1"/>
            <a:r>
              <a:rPr lang="en-US" dirty="0" smtClean="0"/>
              <a:t>Institute for Electrical and Electronic Engineers (IEEE)</a:t>
            </a:r>
          </a:p>
          <a:p>
            <a:pPr lvl="2"/>
            <a:r>
              <a:rPr lang="en-US" dirty="0" smtClean="0"/>
              <a:t>Ethernet,  802.11 </a:t>
            </a:r>
            <a:r>
              <a:rPr lang="en-US" dirty="0" err="1" smtClean="0"/>
              <a:t>WiFi</a:t>
            </a:r>
            <a:endParaRPr lang="en-US" dirty="0" smtClean="0"/>
          </a:p>
          <a:p>
            <a:pPr lvl="1"/>
            <a:r>
              <a:rPr lang="en-US" dirty="0" smtClean="0"/>
              <a:t>European Telecommunications Standards Institute (ETSI)</a:t>
            </a:r>
          </a:p>
          <a:p>
            <a:pPr lvl="2"/>
            <a:r>
              <a:rPr lang="en-US" dirty="0" smtClean="0"/>
              <a:t>GSM, DSL</a:t>
            </a:r>
          </a:p>
          <a:p>
            <a:pPr lvl="1"/>
            <a:r>
              <a:rPr lang="en-US" dirty="0" smtClean="0"/>
              <a:t>3rd Generation Partnership Project (3GPP)</a:t>
            </a:r>
          </a:p>
          <a:p>
            <a:pPr lvl="2"/>
            <a:r>
              <a:rPr lang="en-US" dirty="0" smtClean="0"/>
              <a:t>UMTS, LTE, LTE-Advanced</a:t>
            </a:r>
          </a:p>
          <a:p>
            <a:pPr lvl="1"/>
            <a:endParaRPr lang="en-US" dirty="0"/>
          </a:p>
        </p:txBody>
      </p:sp>
      <p:pic>
        <p:nvPicPr>
          <p:cNvPr id="4813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480" y="709248"/>
            <a:ext cx="993775" cy="101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201" y="1823974"/>
            <a:ext cx="1693863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365" y="2999557"/>
            <a:ext cx="1154113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4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862" y="3306255"/>
            <a:ext cx="114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5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453" y="4564761"/>
            <a:ext cx="10668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80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Enterprise 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Adopt an enterprise/business view of networking </a:t>
            </a:r>
          </a:p>
          <a:p>
            <a:pPr lvl="1"/>
            <a:r>
              <a:rPr lang="en-US" dirty="0" smtClean="0"/>
              <a:t>Network/communication infrastructure enables distributed applications</a:t>
            </a:r>
          </a:p>
          <a:p>
            <a:pPr lvl="2"/>
            <a:r>
              <a:rPr lang="en-US" dirty="0" smtClean="0"/>
              <a:t>Web, email, voice, instant messaging, video, e-commerce, file sharing, cloud computing, etc.</a:t>
            </a:r>
          </a:p>
          <a:p>
            <a:pPr lvl="2"/>
            <a:r>
              <a:rPr lang="en-US" dirty="0" smtClean="0"/>
              <a:t>Referred to as “unified communications” today</a:t>
            </a:r>
          </a:p>
          <a:p>
            <a:pPr lvl="1"/>
            <a:r>
              <a:rPr lang="en-US" dirty="0" smtClean="0"/>
              <a:t>Focus on communication services provided to apps</a:t>
            </a:r>
          </a:p>
          <a:p>
            <a:pPr lvl="2"/>
            <a:r>
              <a:rPr lang="en-US" dirty="0" smtClean="0"/>
              <a:t>Connectivity and performance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48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Business Goals</a:t>
            </a:r>
            <a:endParaRPr lang="en-US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Identify overall business goal of network</a:t>
            </a:r>
          </a:p>
          <a:p>
            <a:pPr lvl="1"/>
            <a:r>
              <a:rPr lang="en-US" dirty="0" smtClean="0"/>
              <a:t>What will the network be used for? Mission critical uses?</a:t>
            </a:r>
          </a:p>
          <a:p>
            <a:pPr lvl="1"/>
            <a:r>
              <a:rPr lang="en-US" dirty="0" smtClean="0"/>
              <a:t>How does the enterprise think the network will improve their business practices?</a:t>
            </a:r>
          </a:p>
          <a:p>
            <a:pPr lvl="1"/>
            <a:r>
              <a:rPr lang="en-US" dirty="0" smtClean="0"/>
              <a:t>What is the criteria to be used to judge the network success/failure?</a:t>
            </a:r>
          </a:p>
          <a:p>
            <a:r>
              <a:rPr lang="en-US" dirty="0" smtClean="0"/>
              <a:t>Typical business goals (may not be realistic!)</a:t>
            </a:r>
          </a:p>
          <a:p>
            <a:pPr lvl="1"/>
            <a:r>
              <a:rPr lang="en-US" dirty="0" smtClean="0"/>
              <a:t>Increase revenue and profit</a:t>
            </a:r>
          </a:p>
          <a:p>
            <a:pPr lvl="1"/>
            <a:r>
              <a:rPr lang="en-US" dirty="0" smtClean="0"/>
              <a:t>Shorten product development cycles/improve corporate communications</a:t>
            </a:r>
          </a:p>
          <a:p>
            <a:pPr lvl="1"/>
            <a:r>
              <a:rPr lang="en-US" dirty="0" smtClean="0"/>
              <a:t>Provide new services/Modernize </a:t>
            </a:r>
            <a:r>
              <a:rPr lang="en-US" dirty="0" err="1" smtClean="0"/>
              <a:t>out-dated</a:t>
            </a:r>
            <a:r>
              <a:rPr lang="en-US" dirty="0" smtClean="0"/>
              <a:t> technologies</a:t>
            </a:r>
          </a:p>
          <a:p>
            <a:pPr lvl="1"/>
            <a:r>
              <a:rPr lang="en-US" dirty="0" smtClean="0"/>
              <a:t>Reduce network costs</a:t>
            </a:r>
          </a:p>
          <a:p>
            <a:pPr lvl="1"/>
            <a:r>
              <a:rPr lang="en-US" dirty="0" smtClean="0"/>
              <a:t>Make more data available to more people</a:t>
            </a:r>
          </a:p>
          <a:p>
            <a:pPr lvl="1"/>
            <a:r>
              <a:rPr lang="en-US" dirty="0" smtClean="0"/>
              <a:t>Improve network security and reliability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77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Business Constraints</a:t>
            </a:r>
            <a:endParaRPr lang="en-US"/>
          </a:p>
        </p:txBody>
      </p:sp>
      <p:sp>
        <p:nvSpPr>
          <p:cNvPr id="512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2960" y="1845734"/>
            <a:ext cx="5334938" cy="402336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Organizational Politics and Policies</a:t>
            </a:r>
          </a:p>
          <a:p>
            <a:pPr lvl="1"/>
            <a:r>
              <a:rPr lang="en-US" dirty="0" smtClean="0"/>
              <a:t>Who will manage/run network</a:t>
            </a:r>
          </a:p>
          <a:p>
            <a:pPr lvl="1"/>
            <a:r>
              <a:rPr lang="en-US" dirty="0" smtClean="0"/>
              <a:t>What are the companies policy on suppliers, platforms, vendors etc. </a:t>
            </a:r>
          </a:p>
          <a:p>
            <a:pPr lvl="1"/>
            <a:r>
              <a:rPr lang="en-US" dirty="0" smtClean="0"/>
              <a:t>Open vs. proprietary solutions?</a:t>
            </a:r>
          </a:p>
          <a:p>
            <a:pPr lvl="1"/>
            <a:r>
              <a:rPr lang="en-US" dirty="0" smtClean="0"/>
              <a:t>Security issues</a:t>
            </a:r>
          </a:p>
          <a:p>
            <a:r>
              <a:rPr lang="en-US" dirty="0" smtClean="0"/>
              <a:t>Budget and Staffing Constraints</a:t>
            </a:r>
          </a:p>
          <a:p>
            <a:pPr lvl="1"/>
            <a:r>
              <a:rPr lang="en-US" dirty="0" smtClean="0"/>
              <a:t>Cost will often limit network options</a:t>
            </a:r>
          </a:p>
          <a:p>
            <a:pPr lvl="1"/>
            <a:r>
              <a:rPr lang="en-US" dirty="0" smtClean="0"/>
              <a:t>Staff abilities may determine some of network choices</a:t>
            </a:r>
          </a:p>
          <a:p>
            <a:pPr lvl="1"/>
            <a:r>
              <a:rPr lang="en-US" dirty="0" smtClean="0"/>
              <a:t>Outsourcing vs. In House?</a:t>
            </a:r>
          </a:p>
          <a:p>
            <a:pPr lvl="1"/>
            <a:r>
              <a:rPr lang="en-US" dirty="0" smtClean="0"/>
              <a:t>Scheduling </a:t>
            </a:r>
          </a:p>
          <a:p>
            <a:r>
              <a:rPr lang="en-US" dirty="0" smtClean="0"/>
              <a:t>Technical goal is to operate a network that meets user</a:t>
            </a:r>
            <a:r>
              <a:rPr lang="en-US" altLang="ja-JP" dirty="0" smtClean="0"/>
              <a:t>s’ requirements + some they may not know they need. 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1203" name="Picture 4" descr="BD06138_[1]"/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296" y="217484"/>
            <a:ext cx="1166813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6515063" y="1944632"/>
            <a:ext cx="2314453" cy="39703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1"/>
            <a:r>
              <a:rPr lang="en-US" dirty="0"/>
              <a:t>Scalability</a:t>
            </a:r>
          </a:p>
          <a:p>
            <a:pPr lvl="1"/>
            <a:r>
              <a:rPr lang="en-US" dirty="0"/>
              <a:t>Availability</a:t>
            </a:r>
          </a:p>
          <a:p>
            <a:pPr lvl="1"/>
            <a:r>
              <a:rPr lang="en-US" dirty="0"/>
              <a:t>Network Performance</a:t>
            </a:r>
          </a:p>
          <a:p>
            <a:pPr lvl="2"/>
            <a:r>
              <a:rPr lang="en-US" b="1" dirty="0"/>
              <a:t>Utilization</a:t>
            </a:r>
            <a:r>
              <a:rPr lang="en-US" dirty="0"/>
              <a:t>, Throughput,  </a:t>
            </a:r>
            <a:r>
              <a:rPr lang="en-US" b="1" dirty="0"/>
              <a:t>Delay</a:t>
            </a:r>
            <a:r>
              <a:rPr lang="en-US" dirty="0"/>
              <a:t> </a:t>
            </a:r>
            <a:endParaRPr lang="en-US" dirty="0" smtClean="0"/>
          </a:p>
          <a:p>
            <a:pPr lvl="2"/>
            <a:r>
              <a:rPr lang="en-US" dirty="0" smtClean="0"/>
              <a:t>Delay Jitter </a:t>
            </a:r>
            <a:r>
              <a:rPr lang="en-US" dirty="0"/>
              <a:t>Packet </a:t>
            </a:r>
            <a:r>
              <a:rPr lang="en-US" dirty="0" smtClean="0"/>
              <a:t>Loss </a:t>
            </a:r>
            <a:r>
              <a:rPr lang="en-US" dirty="0"/>
              <a:t>Call </a:t>
            </a:r>
            <a:r>
              <a:rPr lang="en-US" dirty="0" smtClean="0"/>
              <a:t>blocking</a:t>
            </a:r>
            <a:endParaRPr lang="en-US" dirty="0"/>
          </a:p>
          <a:p>
            <a:pPr lvl="1"/>
            <a:r>
              <a:rPr lang="en-US" dirty="0"/>
              <a:t>Security</a:t>
            </a:r>
          </a:p>
          <a:p>
            <a:pPr lvl="1"/>
            <a:r>
              <a:rPr lang="en-US" dirty="0"/>
              <a:t>Manageability/Interoperability</a:t>
            </a:r>
          </a:p>
          <a:p>
            <a:pPr lvl="1"/>
            <a:r>
              <a:rPr lang="en-US" dirty="0"/>
              <a:t>Affordability $$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35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Alice wants to send a greeting card to her grandmother. How does this work? </a:t>
            </a:r>
          </a:p>
          <a:p>
            <a:r>
              <a:rPr lang="en-US" dirty="0" smtClean="0"/>
              <a:t>Alice wants to call Bob using (gasp!) the landline. How does this work?</a:t>
            </a:r>
          </a:p>
          <a:p>
            <a:r>
              <a:rPr lang="en-US" dirty="0" smtClean="0"/>
              <a:t>Alice wants to browse </a:t>
            </a:r>
            <a:r>
              <a:rPr lang="en-US" dirty="0" err="1" smtClean="0"/>
              <a:t>Amazon.com</a:t>
            </a:r>
            <a:r>
              <a:rPr lang="en-US" dirty="0" smtClean="0"/>
              <a:t> to buy a book. What needs to happen to make this work?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40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Sending a Greeting Card (1)</a:t>
            </a:r>
            <a:endParaRPr lang="en-US" dirty="0"/>
          </a:p>
        </p:txBody>
      </p:sp>
      <p:pic>
        <p:nvPicPr>
          <p:cNvPr id="8" name="Picture 26" descr="pe01732_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3903" y="3228446"/>
            <a:ext cx="885825" cy="895350"/>
          </a:xfrm>
          <a:prstGeom prst="rect">
            <a:avLst/>
          </a:prstGeom>
          <a:noFill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020" y="1829188"/>
            <a:ext cx="1235780" cy="932071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446945" y="2213667"/>
            <a:ext cx="2260511" cy="24466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411988" y="1899093"/>
            <a:ext cx="2408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Goes to store, gets card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>
            <a:off x="2471172" y="3484551"/>
            <a:ext cx="2260511" cy="24466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389608" y="3169983"/>
            <a:ext cx="251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Writes card for Grandma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931" y="2857726"/>
            <a:ext cx="948531" cy="1212180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>
          <a:xfrm>
            <a:off x="2518703" y="4638927"/>
            <a:ext cx="2260511" cy="24466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437139" y="4324359"/>
            <a:ext cx="2351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Calls Mom for address!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508" y="4254572"/>
            <a:ext cx="1088681" cy="979292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>
            <a:off x="2587241" y="5785804"/>
            <a:ext cx="2260511" cy="24466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505677" y="5471236"/>
            <a:ext cx="1980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Fixes stamp, Drives</a:t>
            </a:r>
          </a:p>
          <a:p>
            <a:endParaRPr lang="en-US" dirty="0"/>
          </a:p>
          <a:p>
            <a:r>
              <a:rPr lang="en-US" dirty="0" smtClean="0"/>
              <a:t>Mails card 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7294" y="5280444"/>
            <a:ext cx="775416" cy="1033888"/>
          </a:xfrm>
          <a:prstGeom prst="rect">
            <a:avLst/>
          </a:prstGeom>
        </p:spPr>
      </p:pic>
      <p:sp>
        <p:nvSpPr>
          <p:cNvPr id="25" name="Oval Callout 24"/>
          <p:cNvSpPr/>
          <p:nvPr/>
        </p:nvSpPr>
        <p:spPr>
          <a:xfrm>
            <a:off x="6349584" y="3079285"/>
            <a:ext cx="2527853" cy="850698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May have special terms for grandma</a:t>
            </a:r>
            <a:endParaRPr lang="en-US" dirty="0"/>
          </a:p>
        </p:txBody>
      </p:sp>
      <p:sp>
        <p:nvSpPr>
          <p:cNvPr id="26" name="Oval Callout 25"/>
          <p:cNvSpPr/>
          <p:nvPr/>
        </p:nvSpPr>
        <p:spPr>
          <a:xfrm>
            <a:off x="6382181" y="1865776"/>
            <a:ext cx="2527853" cy="850698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Content comes from here</a:t>
            </a:r>
            <a:endParaRPr lang="en-US" dirty="0"/>
          </a:p>
        </p:txBody>
      </p:sp>
      <p:sp>
        <p:nvSpPr>
          <p:cNvPr id="27" name="Oval Callout 26"/>
          <p:cNvSpPr/>
          <p:nvPr/>
        </p:nvSpPr>
        <p:spPr>
          <a:xfrm>
            <a:off x="6442082" y="4274089"/>
            <a:ext cx="2527853" cy="850698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Grandma doesn’t have e-mail or </a:t>
            </a:r>
            <a:r>
              <a:rPr lang="en-US" sz="1600" dirty="0" err="1" smtClean="0"/>
              <a:t>facebook</a:t>
            </a:r>
            <a:r>
              <a:rPr lang="en-US" sz="1600" dirty="0"/>
              <a:t>!</a:t>
            </a:r>
          </a:p>
        </p:txBody>
      </p:sp>
      <p:sp>
        <p:nvSpPr>
          <p:cNvPr id="21" name="Oval Callout 20"/>
          <p:cNvSpPr/>
          <p:nvPr/>
        </p:nvSpPr>
        <p:spPr>
          <a:xfrm>
            <a:off x="6474679" y="5301150"/>
            <a:ext cx="2527853" cy="850698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Standard </a:t>
            </a:r>
            <a:r>
              <a:rPr lang="en-US" sz="1600" dirty="0" err="1" smtClean="0"/>
              <a:t>Vs</a:t>
            </a:r>
            <a:r>
              <a:rPr lang="en-US" sz="1600" dirty="0" smtClean="0"/>
              <a:t> Non-standard sizes matter</a:t>
            </a:r>
            <a:endParaRPr 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018329" y="2791726"/>
            <a:ext cx="63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Alice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24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Sending a Greeting Card </a:t>
            </a:r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Truck picks up the mail from mail box</a:t>
            </a:r>
          </a:p>
          <a:p>
            <a:pPr lvl="1"/>
            <a:r>
              <a:rPr lang="en-US" dirty="0" smtClean="0"/>
              <a:t>Also get’s other mail from other folks</a:t>
            </a:r>
          </a:p>
          <a:p>
            <a:r>
              <a:rPr lang="en-US" dirty="0" smtClean="0"/>
              <a:t>Mail goes to “sorting facility”</a:t>
            </a:r>
          </a:p>
          <a:p>
            <a:pPr lvl="1"/>
            <a:r>
              <a:rPr lang="en-US" dirty="0" smtClean="0"/>
              <a:t>Mail to the same zip code go together</a:t>
            </a:r>
          </a:p>
          <a:p>
            <a:r>
              <a:rPr lang="en-US" dirty="0" smtClean="0"/>
              <a:t>Mail is flown to destination</a:t>
            </a:r>
          </a:p>
          <a:p>
            <a:pPr lvl="1"/>
            <a:r>
              <a:rPr lang="en-US" dirty="0" smtClean="0"/>
              <a:t>Perhaps trucked to destination post-office</a:t>
            </a:r>
          </a:p>
          <a:p>
            <a:r>
              <a:rPr lang="en-US" dirty="0" smtClean="0"/>
              <a:t>Mail is sorted by route and delivered by mailman (delivery van)</a:t>
            </a:r>
          </a:p>
          <a:p>
            <a:r>
              <a:rPr lang="en-US" dirty="0" smtClean="0"/>
              <a:t>Grandma picks up mail, opens greeting card first while discarding junk mail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78177" y="5753781"/>
            <a:ext cx="685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See: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://en.wikipedia.org/wiki/</a:t>
            </a:r>
            <a:r>
              <a:rPr lang="en-US" dirty="0" smtClean="0">
                <a:hlinkClick r:id="rId2"/>
              </a:rPr>
              <a:t>United_States_Postal_Service</a:t>
            </a:r>
            <a:r>
              <a:rPr lang="en-US" dirty="0" smtClean="0"/>
              <a:t> for details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77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71" y="347468"/>
            <a:ext cx="7434324" cy="65105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940" y="35943"/>
            <a:ext cx="77153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Source: http</a:t>
            </a:r>
            <a:r>
              <a:rPr lang="en-US" sz="1200" dirty="0"/>
              <a:t>://</a:t>
            </a:r>
            <a:r>
              <a:rPr lang="en-US" sz="1200" dirty="0" err="1"/>
              <a:t>upload.wikimedia.org</a:t>
            </a:r>
            <a:r>
              <a:rPr lang="en-US" sz="1200" dirty="0"/>
              <a:t>/</a:t>
            </a:r>
            <a:r>
              <a:rPr lang="en-US" sz="1200" dirty="0" err="1"/>
              <a:t>wikipedia</a:t>
            </a:r>
            <a:r>
              <a:rPr lang="en-US" sz="1200" dirty="0"/>
              <a:t>/commons/e/e7/</a:t>
            </a:r>
            <a:r>
              <a:rPr lang="en-US" sz="1200" dirty="0" err="1"/>
              <a:t>USPS_mail_flow_through_national_infrastructure.svg</a:t>
            </a:r>
            <a:endParaRPr lang="en-US" sz="1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85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to note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Acronyms! – It is a matter of language</a:t>
            </a:r>
          </a:p>
          <a:p>
            <a:r>
              <a:rPr lang="en-US" dirty="0" smtClean="0"/>
              <a:t>There are different transportation methods</a:t>
            </a:r>
          </a:p>
          <a:p>
            <a:pPr lvl="1"/>
            <a:r>
              <a:rPr lang="en-US" dirty="0" smtClean="0"/>
              <a:t>Cars, trucks, airplanes, delivery vans</a:t>
            </a:r>
          </a:p>
          <a:p>
            <a:pPr lvl="1"/>
            <a:r>
              <a:rPr lang="en-US" dirty="0" smtClean="0"/>
              <a:t>Differences: Drop-off and Delivery Versus Sorting and Routing</a:t>
            </a:r>
          </a:p>
          <a:p>
            <a:r>
              <a:rPr lang="en-US" dirty="0" smtClean="0"/>
              <a:t>There are different types of packages</a:t>
            </a:r>
          </a:p>
          <a:p>
            <a:pPr lvl="1"/>
            <a:r>
              <a:rPr lang="en-US" dirty="0" smtClean="0"/>
              <a:t>Large, medium, small boxes</a:t>
            </a:r>
          </a:p>
          <a:p>
            <a:r>
              <a:rPr lang="en-US" dirty="0" smtClean="0"/>
              <a:t>There are different types of services</a:t>
            </a:r>
          </a:p>
          <a:p>
            <a:pPr lvl="1"/>
            <a:r>
              <a:rPr lang="en-US" dirty="0" smtClean="0"/>
              <a:t>First-class, bulk, certified, express, priority</a:t>
            </a:r>
          </a:p>
          <a:p>
            <a:r>
              <a:rPr lang="en-US" dirty="0" smtClean="0"/>
              <a:t>Addressing and envelope are important 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ollows a standardized format</a:t>
            </a:r>
          </a:p>
          <a:p>
            <a:pPr lvl="1"/>
            <a:r>
              <a:rPr lang="en-US" dirty="0" smtClean="0"/>
              <a:t>Alice had to find the address!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834" y="4624919"/>
            <a:ext cx="1418563" cy="99299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18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to note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Recall UPS’s </a:t>
            </a:r>
            <a:r>
              <a:rPr lang="en-US" b="1" dirty="0" smtClean="0"/>
              <a:t>delay</a:t>
            </a:r>
            <a:r>
              <a:rPr lang="en-US" dirty="0" smtClean="0"/>
              <a:t>ed Christmas deliveries</a:t>
            </a:r>
          </a:p>
          <a:p>
            <a:r>
              <a:rPr lang="en-US" dirty="0" smtClean="0"/>
              <a:t>Bottleneck due to limited </a:t>
            </a:r>
            <a:r>
              <a:rPr lang="en-US" b="1" dirty="0" smtClean="0"/>
              <a:t>capacity</a:t>
            </a:r>
            <a:r>
              <a:rPr lang="en-US" dirty="0" smtClean="0"/>
              <a:t> (number of flights)</a:t>
            </a:r>
          </a:p>
          <a:p>
            <a:pPr lvl="1"/>
            <a:r>
              <a:rPr lang="en-US" dirty="0" smtClean="0"/>
              <a:t>Read articles</a:t>
            </a:r>
          </a:p>
          <a:p>
            <a:pPr lvl="1"/>
            <a:r>
              <a:rPr lang="en-US" dirty="0" smtClean="0"/>
              <a:t>What if UPS had leased twice the number of aircrafts? Would they all be </a:t>
            </a:r>
            <a:r>
              <a:rPr lang="en-US" b="1" dirty="0" smtClean="0"/>
              <a:t>utilized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Toys </a:t>
            </a:r>
            <a:r>
              <a:rPr lang="en-US" dirty="0" err="1" smtClean="0"/>
              <a:t>Vs</a:t>
            </a:r>
            <a:r>
              <a:rPr lang="en-US" dirty="0" smtClean="0"/>
              <a:t> perishable goods (</a:t>
            </a:r>
            <a:r>
              <a:rPr lang="en-US" dirty="0" err="1" smtClean="0"/>
              <a:t>QoS</a:t>
            </a:r>
            <a:r>
              <a:rPr lang="en-US" dirty="0" smtClean="0"/>
              <a:t>)</a:t>
            </a:r>
          </a:p>
          <a:p>
            <a:r>
              <a:rPr lang="en-US" dirty="0" smtClean="0"/>
              <a:t>Bottlenecks can occur in many places due to many reasons</a:t>
            </a:r>
          </a:p>
          <a:p>
            <a:pPr lvl="1"/>
            <a:r>
              <a:rPr lang="en-US" dirty="0" smtClean="0"/>
              <a:t>Weather, trucks, flights, people, machines, sorting, …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owerbar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lowerbar.potx</Template>
  <TotalTime>821</TotalTime>
  <Words>2011</Words>
  <Application>Microsoft Office PowerPoint</Application>
  <PresentationFormat>On-screen Show (4:3)</PresentationFormat>
  <Paragraphs>331</Paragraphs>
  <Slides>33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ＭＳ Ｐゴシック</vt:lpstr>
      <vt:lpstr>Arial</vt:lpstr>
      <vt:lpstr>Calibri</vt:lpstr>
      <vt:lpstr>Calibri Light</vt:lpstr>
      <vt:lpstr>Times New Roman</vt:lpstr>
      <vt:lpstr>lowerbar</vt:lpstr>
      <vt:lpstr>Bitmap Image</vt:lpstr>
      <vt:lpstr>Lecture 1b</vt:lpstr>
      <vt:lpstr>Tangled and Intricate</vt:lpstr>
      <vt:lpstr>What we will do today</vt:lpstr>
      <vt:lpstr>Big Picture</vt:lpstr>
      <vt:lpstr>Sending a Greeting Card (1)</vt:lpstr>
      <vt:lpstr>Sending a Greeting Card (2)</vt:lpstr>
      <vt:lpstr>PowerPoint Presentation</vt:lpstr>
      <vt:lpstr>Things to note</vt:lpstr>
      <vt:lpstr>Things to note (2)</vt:lpstr>
      <vt:lpstr>Big Picture</vt:lpstr>
      <vt:lpstr>Voice Call on Land-line (1)</vt:lpstr>
      <vt:lpstr>PowerPoint Presentation</vt:lpstr>
      <vt:lpstr>Voice-Call on Land-line (2) (simplified)</vt:lpstr>
      <vt:lpstr>Voice Call on Landline (3)</vt:lpstr>
      <vt:lpstr>Circuit switched voice call (simplified)</vt:lpstr>
      <vt:lpstr>Big Picture</vt:lpstr>
      <vt:lpstr>Browsing Amazon.com (1)</vt:lpstr>
      <vt:lpstr>Questions</vt:lpstr>
      <vt:lpstr>PowerPoint Presentation</vt:lpstr>
      <vt:lpstr>What is a Communications Network?</vt:lpstr>
      <vt:lpstr>Networks are part of IT infrastructure</vt:lpstr>
      <vt:lpstr>Computational/User Devices </vt:lpstr>
      <vt:lpstr>Internet of “everything”</vt:lpstr>
      <vt:lpstr>Types of Networks – One Classification</vt:lpstr>
      <vt:lpstr>Yet another analogy: Airline inter-hub</vt:lpstr>
      <vt:lpstr>PowerPoint Presentation</vt:lpstr>
      <vt:lpstr>Network Types Again</vt:lpstr>
      <vt:lpstr>Wireless Networks</vt:lpstr>
      <vt:lpstr>Telecom and Networking Industry is Regulated!</vt:lpstr>
      <vt:lpstr>Telecom and Networking Industry Standardization</vt:lpstr>
      <vt:lpstr>Enterprise Networking</vt:lpstr>
      <vt:lpstr>Business Goals</vt:lpstr>
      <vt:lpstr>Business Constraints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</dc:title>
  <dc:creator>prashant</dc:creator>
  <cp:lastModifiedBy>Cui, Liu</cp:lastModifiedBy>
  <cp:revision>163</cp:revision>
  <dcterms:created xsi:type="dcterms:W3CDTF">2013-11-26T13:30:49Z</dcterms:created>
  <dcterms:modified xsi:type="dcterms:W3CDTF">2017-01-23T18:13:26Z</dcterms:modified>
</cp:coreProperties>
</file>